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964" r:id="rId1"/>
  </p:sldMasterIdLst>
  <p:notesMasterIdLst>
    <p:notesMasterId r:id="rId24"/>
  </p:notesMasterIdLst>
  <p:handoutMasterIdLst>
    <p:handoutMasterId r:id="rId25"/>
  </p:handoutMasterIdLst>
  <p:sldIdLst>
    <p:sldId id="256" r:id="rId2"/>
    <p:sldId id="291" r:id="rId3"/>
    <p:sldId id="257" r:id="rId4"/>
    <p:sldId id="292" r:id="rId5"/>
    <p:sldId id="293" r:id="rId6"/>
    <p:sldId id="305" r:id="rId7"/>
    <p:sldId id="294" r:id="rId8"/>
    <p:sldId id="295" r:id="rId9"/>
    <p:sldId id="296" r:id="rId10"/>
    <p:sldId id="297" r:id="rId11"/>
    <p:sldId id="308" r:id="rId12"/>
    <p:sldId id="309" r:id="rId13"/>
    <p:sldId id="310" r:id="rId14"/>
    <p:sldId id="307" r:id="rId15"/>
    <p:sldId id="280" r:id="rId16"/>
    <p:sldId id="302" r:id="rId17"/>
    <p:sldId id="279" r:id="rId18"/>
    <p:sldId id="283" r:id="rId19"/>
    <p:sldId id="285" r:id="rId20"/>
    <p:sldId id="306" r:id="rId21"/>
    <p:sldId id="304" r:id="rId22"/>
    <p:sldId id="26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guide orient="horz" pos="2160"/>
        <p:guide pos="3840"/>
      </p:guideLst>
    </p:cSldViewPr>
  </p:slideViewPr>
  <p:notesTextViewPr>
    <p:cViewPr>
      <p:scale>
        <a:sx n="1" d="1"/>
        <a:sy n="1" d="1"/>
      </p:scale>
      <p:origin x="0" y="0"/>
    </p:cViewPr>
  </p:notesTextViewPr>
  <p:notesViewPr>
    <p:cSldViewPr snapToGrid="0">
      <p:cViewPr varScale="1">
        <p:scale>
          <a:sx n="49" d="100"/>
          <a:sy n="49" d="100"/>
        </p:scale>
        <p:origin x="2668" y="3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698BDE9-F06C-411F-9E43-1C9E6101066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7B9DF24E-0F20-4FB6-B796-5ED7FCDFA3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4E3B5E6-EE50-4CB7-8272-9418E445B549}" type="datetimeFigureOut">
              <a:rPr lang="en-IN" smtClean="0"/>
              <a:t>05-07-2024</a:t>
            </a:fld>
            <a:endParaRPr lang="en-IN"/>
          </a:p>
        </p:txBody>
      </p:sp>
      <p:sp>
        <p:nvSpPr>
          <p:cNvPr id="4" name="Footer Placeholder 3">
            <a:extLst>
              <a:ext uri="{FF2B5EF4-FFF2-40B4-BE49-F238E27FC236}">
                <a16:creationId xmlns:a16="http://schemas.microsoft.com/office/drawing/2014/main" id="{DD208AD7-5FB7-4ACE-BC79-5298EACBE1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636ADB59-3FDD-4300-B384-0B2A1BA8F19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1730719-B650-4BB5-9967-109F8494A81B}" type="slidenum">
              <a:rPr lang="en-IN" smtClean="0"/>
              <a:t>‹#›</a:t>
            </a:fld>
            <a:endParaRPr lang="en-IN"/>
          </a:p>
        </p:txBody>
      </p:sp>
    </p:spTree>
    <p:extLst>
      <p:ext uri="{BB962C8B-B14F-4D97-AF65-F5344CB8AC3E}">
        <p14:creationId xmlns:p14="http://schemas.microsoft.com/office/powerpoint/2010/main" val="2776898025"/>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DB2434-0F15-4110-92AC-BA2D39800322}" type="datetimeFigureOut">
              <a:rPr lang="en-IN" smtClean="0"/>
              <a:t>05-07-2024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61C424-D5E1-4E90-B7C1-29290CC3F5AB}" type="slidenum">
              <a:rPr lang="en-IN" smtClean="0"/>
              <a:t>‹#›</a:t>
            </a:fld>
            <a:endParaRPr lang="en-IN"/>
          </a:p>
        </p:txBody>
      </p:sp>
    </p:spTree>
    <p:extLst>
      <p:ext uri="{BB962C8B-B14F-4D97-AF65-F5344CB8AC3E}">
        <p14:creationId xmlns:p14="http://schemas.microsoft.com/office/powerpoint/2010/main" val="18728159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B0B1D-04B4-672A-65DA-34E836DB79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B4B0766-508D-ED19-6C6F-A4CD212E99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3669EBD-24F1-47C3-5634-E915C1369792}"/>
              </a:ext>
            </a:extLst>
          </p:cNvPr>
          <p:cNvSpPr>
            <a:spLocks noGrp="1"/>
          </p:cNvSpPr>
          <p:nvPr>
            <p:ph type="dt" sz="half" idx="10"/>
          </p:nvPr>
        </p:nvSpPr>
        <p:spPr/>
        <p:txBody>
          <a:bodyPr/>
          <a:lstStyle/>
          <a:p>
            <a:fld id="{7A74429E-1312-4831-8258-D68CDDC954F9}" type="datetimeFigureOut">
              <a:rPr lang="en-IN" smtClean="0"/>
              <a:t>05-07-2024</a:t>
            </a:fld>
            <a:endParaRPr lang="en-IN"/>
          </a:p>
        </p:txBody>
      </p:sp>
      <p:sp>
        <p:nvSpPr>
          <p:cNvPr id="5" name="Footer Placeholder 4">
            <a:extLst>
              <a:ext uri="{FF2B5EF4-FFF2-40B4-BE49-F238E27FC236}">
                <a16:creationId xmlns:a16="http://schemas.microsoft.com/office/drawing/2014/main" id="{051C0162-F562-AB3C-E451-59A2080819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AB220B-257B-B396-2BF9-66EC85604463}"/>
              </a:ext>
            </a:extLst>
          </p:cNvPr>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1358985890"/>
      </p:ext>
    </p:extLst>
  </p:cSld>
  <p:clrMapOvr>
    <a:masterClrMapping/>
  </p:clrMapOvr>
  <p:transition>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408A3-4E66-B8BF-42D9-CDFF7760CFF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555AA14-1FA8-2B04-519F-184CBCAFE6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FF8B2F9-5507-70A8-EADE-974104DA6AF8}"/>
              </a:ext>
            </a:extLst>
          </p:cNvPr>
          <p:cNvSpPr>
            <a:spLocks noGrp="1"/>
          </p:cNvSpPr>
          <p:nvPr>
            <p:ph type="dt" sz="half" idx="10"/>
          </p:nvPr>
        </p:nvSpPr>
        <p:spPr/>
        <p:txBody>
          <a:bodyPr/>
          <a:lstStyle/>
          <a:p>
            <a:fld id="{D12538EF-F854-452C-8B9B-DD4608B4A15E}" type="datetimeFigureOut">
              <a:rPr lang="en-IN" smtClean="0"/>
              <a:t>05-07-2024</a:t>
            </a:fld>
            <a:endParaRPr lang="en-IN"/>
          </a:p>
        </p:txBody>
      </p:sp>
      <p:sp>
        <p:nvSpPr>
          <p:cNvPr id="5" name="Footer Placeholder 4">
            <a:extLst>
              <a:ext uri="{FF2B5EF4-FFF2-40B4-BE49-F238E27FC236}">
                <a16:creationId xmlns:a16="http://schemas.microsoft.com/office/drawing/2014/main" id="{589A0284-2DE6-B235-98B2-D86E82C542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A48E21C-15DF-D527-B311-A0F43BA76E62}"/>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947546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FCAA4D-B6B9-E7C5-A79C-C7980A67A77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22B8C87-AB6D-A699-39D0-F64D2AECD3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A07D73-B4E4-42C4-26AE-269C317EA5E0}"/>
              </a:ext>
            </a:extLst>
          </p:cNvPr>
          <p:cNvSpPr>
            <a:spLocks noGrp="1"/>
          </p:cNvSpPr>
          <p:nvPr>
            <p:ph type="dt" sz="half" idx="10"/>
          </p:nvPr>
        </p:nvSpPr>
        <p:spPr/>
        <p:txBody>
          <a:bodyPr/>
          <a:lstStyle/>
          <a:p>
            <a:fld id="{D12538EF-F854-452C-8B9B-DD4608B4A15E}" type="datetimeFigureOut">
              <a:rPr lang="en-IN" smtClean="0"/>
              <a:t>05-07-2024</a:t>
            </a:fld>
            <a:endParaRPr lang="en-IN"/>
          </a:p>
        </p:txBody>
      </p:sp>
      <p:sp>
        <p:nvSpPr>
          <p:cNvPr id="5" name="Footer Placeholder 4">
            <a:extLst>
              <a:ext uri="{FF2B5EF4-FFF2-40B4-BE49-F238E27FC236}">
                <a16:creationId xmlns:a16="http://schemas.microsoft.com/office/drawing/2014/main" id="{896CC36E-B050-2BA5-633A-B042D21CEE2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CEA398-77C9-2F31-D616-EC9D3D868BD4}"/>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3701598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75CB4-694E-F5F2-3362-2DDC65A1407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F827E7-E80C-9925-C866-965AC95A65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D646343-4B9A-9E61-2119-537986B2F2CE}"/>
              </a:ext>
            </a:extLst>
          </p:cNvPr>
          <p:cNvSpPr>
            <a:spLocks noGrp="1"/>
          </p:cNvSpPr>
          <p:nvPr>
            <p:ph type="dt" sz="half" idx="10"/>
          </p:nvPr>
        </p:nvSpPr>
        <p:spPr/>
        <p:txBody>
          <a:bodyPr/>
          <a:lstStyle/>
          <a:p>
            <a:fld id="{D12538EF-F854-452C-8B9B-DD4608B4A15E}" type="datetimeFigureOut">
              <a:rPr lang="en-IN" smtClean="0"/>
              <a:t>05-07-2024</a:t>
            </a:fld>
            <a:endParaRPr lang="en-IN"/>
          </a:p>
        </p:txBody>
      </p:sp>
      <p:sp>
        <p:nvSpPr>
          <p:cNvPr id="5" name="Footer Placeholder 4">
            <a:extLst>
              <a:ext uri="{FF2B5EF4-FFF2-40B4-BE49-F238E27FC236}">
                <a16:creationId xmlns:a16="http://schemas.microsoft.com/office/drawing/2014/main" id="{3191757A-A6E3-1877-E8D3-E4D47D4958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31AB1B-E7AB-C498-77D1-5940738D0C5B}"/>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95357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EED-86DE-2F7C-294C-2760E448EF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6D7C0BC-EAA0-9B7C-2EC2-A085564577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126189-4EE5-C7E7-6A32-9568B561FD3D}"/>
              </a:ext>
            </a:extLst>
          </p:cNvPr>
          <p:cNvSpPr>
            <a:spLocks noGrp="1"/>
          </p:cNvSpPr>
          <p:nvPr>
            <p:ph type="dt" sz="half" idx="10"/>
          </p:nvPr>
        </p:nvSpPr>
        <p:spPr/>
        <p:txBody>
          <a:bodyPr/>
          <a:lstStyle/>
          <a:p>
            <a:fld id="{7A74429E-1312-4831-8258-D68CDDC954F9}" type="datetimeFigureOut">
              <a:rPr lang="en-IN" smtClean="0"/>
              <a:t>05-07-2024</a:t>
            </a:fld>
            <a:endParaRPr lang="en-IN"/>
          </a:p>
        </p:txBody>
      </p:sp>
      <p:sp>
        <p:nvSpPr>
          <p:cNvPr id="5" name="Footer Placeholder 4">
            <a:extLst>
              <a:ext uri="{FF2B5EF4-FFF2-40B4-BE49-F238E27FC236}">
                <a16:creationId xmlns:a16="http://schemas.microsoft.com/office/drawing/2014/main" id="{7E93F618-69D3-4B5F-A327-CCA451DECF7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CFFFC5-BF64-5657-2245-E0B8286460F0}"/>
              </a:ext>
            </a:extLst>
          </p:cNvPr>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2794086521"/>
      </p:ext>
    </p:extLst>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5726E-52DD-D67C-CF1A-0FCAC656EC1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3707464-8D2E-5D96-8081-3E9C4DD384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B4DCC63-ED35-4A4E-1A35-1FF62A9FD35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F2FF7E6-203E-39A2-DD4C-ED9F50EE2878}"/>
              </a:ext>
            </a:extLst>
          </p:cNvPr>
          <p:cNvSpPr>
            <a:spLocks noGrp="1"/>
          </p:cNvSpPr>
          <p:nvPr>
            <p:ph type="dt" sz="half" idx="10"/>
          </p:nvPr>
        </p:nvSpPr>
        <p:spPr/>
        <p:txBody>
          <a:bodyPr/>
          <a:lstStyle/>
          <a:p>
            <a:fld id="{D12538EF-F854-452C-8B9B-DD4608B4A15E}" type="datetimeFigureOut">
              <a:rPr lang="en-IN" smtClean="0"/>
              <a:t>05-07-2024</a:t>
            </a:fld>
            <a:endParaRPr lang="en-IN"/>
          </a:p>
        </p:txBody>
      </p:sp>
      <p:sp>
        <p:nvSpPr>
          <p:cNvPr id="6" name="Footer Placeholder 5">
            <a:extLst>
              <a:ext uri="{FF2B5EF4-FFF2-40B4-BE49-F238E27FC236}">
                <a16:creationId xmlns:a16="http://schemas.microsoft.com/office/drawing/2014/main" id="{63D6DD16-BC51-F03C-A0CA-00BFFC8B424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ADDB8F9-DD05-7892-C024-A4B81C5F6A29}"/>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726196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61D4F-B763-2011-F8FC-A689F6D5D99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121D5FF-301F-744C-1CAC-3DBF2BA978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153A3F-E536-05FA-899F-687076DCB10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A9A3912-8C93-B398-F8D1-54BA6771F9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9C8F28-F32D-FB97-A710-26B73480E0E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08CF591-1C26-70FD-7559-8EF1DDC718BF}"/>
              </a:ext>
            </a:extLst>
          </p:cNvPr>
          <p:cNvSpPr>
            <a:spLocks noGrp="1"/>
          </p:cNvSpPr>
          <p:nvPr>
            <p:ph type="dt" sz="half" idx="10"/>
          </p:nvPr>
        </p:nvSpPr>
        <p:spPr/>
        <p:txBody>
          <a:bodyPr/>
          <a:lstStyle/>
          <a:p>
            <a:fld id="{D12538EF-F854-452C-8B9B-DD4608B4A15E}" type="datetimeFigureOut">
              <a:rPr lang="en-IN" smtClean="0"/>
              <a:t>05-07-2024</a:t>
            </a:fld>
            <a:endParaRPr lang="en-IN"/>
          </a:p>
        </p:txBody>
      </p:sp>
      <p:sp>
        <p:nvSpPr>
          <p:cNvPr id="8" name="Footer Placeholder 7">
            <a:extLst>
              <a:ext uri="{FF2B5EF4-FFF2-40B4-BE49-F238E27FC236}">
                <a16:creationId xmlns:a16="http://schemas.microsoft.com/office/drawing/2014/main" id="{0872817F-E304-A5F2-61B0-BEBF9B96642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C4AB5B4-B7A2-8EFA-5818-F6DEF8266814}"/>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19065693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A30F-8C8F-2ACE-6674-387DFF6F730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7D10746-EE35-3BD1-0EDE-C62F163937CA}"/>
              </a:ext>
            </a:extLst>
          </p:cNvPr>
          <p:cNvSpPr>
            <a:spLocks noGrp="1"/>
          </p:cNvSpPr>
          <p:nvPr>
            <p:ph type="dt" sz="half" idx="10"/>
          </p:nvPr>
        </p:nvSpPr>
        <p:spPr/>
        <p:txBody>
          <a:bodyPr/>
          <a:lstStyle/>
          <a:p>
            <a:fld id="{7A74429E-1312-4831-8258-D68CDDC954F9}" type="datetimeFigureOut">
              <a:rPr lang="en-IN" smtClean="0"/>
              <a:t>05-07-2024</a:t>
            </a:fld>
            <a:endParaRPr lang="en-IN"/>
          </a:p>
        </p:txBody>
      </p:sp>
      <p:sp>
        <p:nvSpPr>
          <p:cNvPr id="4" name="Footer Placeholder 3">
            <a:extLst>
              <a:ext uri="{FF2B5EF4-FFF2-40B4-BE49-F238E27FC236}">
                <a16:creationId xmlns:a16="http://schemas.microsoft.com/office/drawing/2014/main" id="{5AB8A7DA-2470-3A3E-6A4A-46819B6B729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AC9D2A5-F496-7E22-EAFF-32E3B7D23EB3}"/>
              </a:ext>
            </a:extLst>
          </p:cNvPr>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4023019751"/>
      </p:ext>
    </p:extLst>
  </p:cSld>
  <p:clrMapOvr>
    <a:masterClrMapping/>
  </p:clrMapOvr>
  <p:transition>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D8EF3-C775-0772-092A-ABD0B5A7282A}"/>
              </a:ext>
            </a:extLst>
          </p:cNvPr>
          <p:cNvSpPr>
            <a:spLocks noGrp="1"/>
          </p:cNvSpPr>
          <p:nvPr>
            <p:ph type="dt" sz="half" idx="10"/>
          </p:nvPr>
        </p:nvSpPr>
        <p:spPr/>
        <p:txBody>
          <a:bodyPr/>
          <a:lstStyle/>
          <a:p>
            <a:fld id="{7A74429E-1312-4831-8258-D68CDDC954F9}" type="datetimeFigureOut">
              <a:rPr lang="en-IN" smtClean="0"/>
              <a:t>05-07-2024</a:t>
            </a:fld>
            <a:endParaRPr lang="en-IN"/>
          </a:p>
        </p:txBody>
      </p:sp>
      <p:sp>
        <p:nvSpPr>
          <p:cNvPr id="3" name="Footer Placeholder 2">
            <a:extLst>
              <a:ext uri="{FF2B5EF4-FFF2-40B4-BE49-F238E27FC236}">
                <a16:creationId xmlns:a16="http://schemas.microsoft.com/office/drawing/2014/main" id="{2EC45B66-7C40-DF6A-4DA7-A1F65157C2C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C2D614A-BE50-CB2A-519B-78AA5A862045}"/>
              </a:ext>
            </a:extLst>
          </p:cNvPr>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2110957959"/>
      </p:ext>
    </p:extLst>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4222D-AE84-FD1A-9E08-1EE08FC7BD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2C44B32-C556-AB81-DB06-FE9F8AA43F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2C12766-083C-7F37-0EBA-54A8B58F9A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E6AE9E-9A18-E243-E2C2-B6202819FE56}"/>
              </a:ext>
            </a:extLst>
          </p:cNvPr>
          <p:cNvSpPr>
            <a:spLocks noGrp="1"/>
          </p:cNvSpPr>
          <p:nvPr>
            <p:ph type="dt" sz="half" idx="10"/>
          </p:nvPr>
        </p:nvSpPr>
        <p:spPr/>
        <p:txBody>
          <a:bodyPr/>
          <a:lstStyle/>
          <a:p>
            <a:fld id="{D12538EF-F854-452C-8B9B-DD4608B4A15E}" type="datetimeFigureOut">
              <a:rPr lang="en-IN" smtClean="0"/>
              <a:t>05-07-2024</a:t>
            </a:fld>
            <a:endParaRPr lang="en-IN"/>
          </a:p>
        </p:txBody>
      </p:sp>
      <p:sp>
        <p:nvSpPr>
          <p:cNvPr id="6" name="Footer Placeholder 5">
            <a:extLst>
              <a:ext uri="{FF2B5EF4-FFF2-40B4-BE49-F238E27FC236}">
                <a16:creationId xmlns:a16="http://schemas.microsoft.com/office/drawing/2014/main" id="{1412D3CB-5FA7-1767-E0D3-E684C49457A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1F6A14F-95EF-92B9-FE9A-972D038CF845}"/>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36917917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1734E-4F79-7569-2B60-5E302AF672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DECE94F-7A03-7A6C-814C-73D5E2B4E7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1DB2978-78D1-A305-F117-206E395BAB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A7CDAA-A944-6830-DFBC-197CF189CAD1}"/>
              </a:ext>
            </a:extLst>
          </p:cNvPr>
          <p:cNvSpPr>
            <a:spLocks noGrp="1"/>
          </p:cNvSpPr>
          <p:nvPr>
            <p:ph type="dt" sz="half" idx="10"/>
          </p:nvPr>
        </p:nvSpPr>
        <p:spPr/>
        <p:txBody>
          <a:bodyPr/>
          <a:lstStyle/>
          <a:p>
            <a:fld id="{7A74429E-1312-4831-8258-D68CDDC954F9}" type="datetimeFigureOut">
              <a:rPr lang="en-IN" smtClean="0"/>
              <a:t>05-07-2024</a:t>
            </a:fld>
            <a:endParaRPr lang="en-IN"/>
          </a:p>
        </p:txBody>
      </p:sp>
      <p:sp>
        <p:nvSpPr>
          <p:cNvPr id="6" name="Footer Placeholder 5">
            <a:extLst>
              <a:ext uri="{FF2B5EF4-FFF2-40B4-BE49-F238E27FC236}">
                <a16:creationId xmlns:a16="http://schemas.microsoft.com/office/drawing/2014/main" id="{90EFD035-FBB0-E786-700B-AE438B99A0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DCFD742-B263-1862-61F0-5C12E5D005D2}"/>
              </a:ext>
            </a:extLst>
          </p:cNvPr>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3024359204"/>
      </p:ext>
    </p:extLst>
  </p:cSld>
  <p:clrMapOvr>
    <a:masterClrMapping/>
  </p:clrMapOvr>
  <p:transition>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artisticPencilGrayscale pencilSize="26"/>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8FB937-1F20-5843-99B9-26B51E0D42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9813CA4-4467-33F9-31CA-143E6C39B9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BB851F-8601-D9E4-5E71-A521DC55CE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2538EF-F854-452C-8B9B-DD4608B4A15E}" type="datetimeFigureOut">
              <a:rPr lang="en-IN" smtClean="0"/>
              <a:t>05-07-2024</a:t>
            </a:fld>
            <a:endParaRPr lang="en-IN"/>
          </a:p>
        </p:txBody>
      </p:sp>
      <p:sp>
        <p:nvSpPr>
          <p:cNvPr id="5" name="Footer Placeholder 4">
            <a:extLst>
              <a:ext uri="{FF2B5EF4-FFF2-40B4-BE49-F238E27FC236}">
                <a16:creationId xmlns:a16="http://schemas.microsoft.com/office/drawing/2014/main" id="{A8EB5194-BBDA-AC98-D91B-8D90079869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F35561B-2951-723A-15A1-4F5E0798E2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1A75F9-BDF0-4C45-91FC-C280C3903AA6}" type="slidenum">
              <a:rPr lang="en-IN" smtClean="0"/>
              <a:t>‹#›</a:t>
            </a:fld>
            <a:endParaRPr lang="en-IN"/>
          </a:p>
        </p:txBody>
      </p:sp>
    </p:spTree>
    <p:extLst>
      <p:ext uri="{BB962C8B-B14F-4D97-AF65-F5344CB8AC3E}">
        <p14:creationId xmlns:p14="http://schemas.microsoft.com/office/powerpoint/2010/main" val="2853705136"/>
      </p:ext>
    </p:extLst>
  </p:cSld>
  <p:clrMap bg1="lt1" tx1="dk1" bg2="lt2" tx2="dk2" accent1="accent1" accent2="accent2" accent3="accent3" accent4="accent4" accent5="accent5" accent6="accent6" hlink="hlink" folHlink="folHlink"/>
  <p:sldLayoutIdLst>
    <p:sldLayoutId id="2147484965" r:id="rId1"/>
    <p:sldLayoutId id="2147484966" r:id="rId2"/>
    <p:sldLayoutId id="2147484967" r:id="rId3"/>
    <p:sldLayoutId id="2147484968" r:id="rId4"/>
    <p:sldLayoutId id="2147484969" r:id="rId5"/>
    <p:sldLayoutId id="2147484970" r:id="rId6"/>
    <p:sldLayoutId id="2147484971" r:id="rId7"/>
    <p:sldLayoutId id="2147484972" r:id="rId8"/>
    <p:sldLayoutId id="2147484973" r:id="rId9"/>
    <p:sldLayoutId id="2147484974" r:id="rId10"/>
    <p:sldLayoutId id="2147484975" r:id="rId11"/>
  </p:sldLayoutIdLst>
  <p:transition>
    <p:random/>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PencilGrayscale pencilSize="26"/>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372D6CB-B00E-4A11-8E82-37CD14BB24CC}"/>
              </a:ext>
            </a:extLst>
          </p:cNvPr>
          <p:cNvSpPr>
            <a:spLocks noGrp="1"/>
          </p:cNvSpPr>
          <p:nvPr>
            <p:ph type="subTitle" idx="1"/>
          </p:nvPr>
        </p:nvSpPr>
        <p:spPr>
          <a:xfrm>
            <a:off x="1646535" y="2802835"/>
            <a:ext cx="9144000" cy="2763078"/>
          </a:xfrm>
        </p:spPr>
        <p:txBody>
          <a:bodyPr>
            <a:normAutofit/>
          </a:bodyPr>
          <a:lstStyle/>
          <a:p>
            <a:r>
              <a:rPr lang="en-IN" b="1" dirty="0">
                <a:solidFill>
                  <a:srgbClr val="FF0000"/>
                </a:solidFill>
                <a:latin typeface="Times New Roman" panose="02020603050405020304" pitchFamily="18" charset="0"/>
                <a:cs typeface="Times New Roman" panose="02020603050405020304" pitchFamily="18" charset="0"/>
              </a:rPr>
              <a:t> </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8" name="Subtitle 2">
            <a:extLst>
              <a:ext uri="{FF2B5EF4-FFF2-40B4-BE49-F238E27FC236}">
                <a16:creationId xmlns:a16="http://schemas.microsoft.com/office/drawing/2014/main" id="{6FFB4389-782A-46EA-9CEA-B00628E03447}"/>
              </a:ext>
            </a:extLst>
          </p:cNvPr>
          <p:cNvSpPr txBox="1">
            <a:spLocks/>
          </p:cNvSpPr>
          <p:nvPr/>
        </p:nvSpPr>
        <p:spPr>
          <a:xfrm>
            <a:off x="1646535" y="5368559"/>
            <a:ext cx="9144000" cy="276307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FF0000"/>
                </a:solidFill>
                <a:latin typeface="Times New Roman" panose="02020603050405020304" pitchFamily="18" charset="0"/>
                <a:cs typeface="Times New Roman" panose="02020603050405020304" pitchFamily="18" charset="0"/>
              </a:rPr>
              <a:t> </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2" name="Rectangle 1"/>
          <p:cNvSpPr/>
          <p:nvPr/>
        </p:nvSpPr>
        <p:spPr>
          <a:xfrm>
            <a:off x="373712" y="367258"/>
            <a:ext cx="11211338" cy="646331"/>
          </a:xfrm>
          <a:prstGeom prst="rect">
            <a:avLst/>
          </a:prstGeom>
        </p:spPr>
        <p:txBody>
          <a:bodyPr wrap="square">
            <a:spAutoFit/>
          </a:bodyPr>
          <a:lstStyle/>
          <a:p>
            <a:pPr algn="ctr"/>
            <a:r>
              <a:rPr lang="en-IN" b="1" cap="all" spc="135" dirty="0">
                <a:solidFill>
                  <a:schemeClr val="bg2">
                    <a:lumMod val="10000"/>
                  </a:schemeClr>
                </a:solidFill>
                <a:latin typeface="Times New Roman" panose="02020603050405020304" pitchFamily="18" charset="0"/>
                <a:cs typeface="Times New Roman" panose="02020603050405020304" pitchFamily="18" charset="0"/>
              </a:rPr>
              <a:t>SIDDAGANGA INSTITUTE OF TECHNOLOGY</a:t>
            </a:r>
            <a:br>
              <a:rPr lang="en-IN" b="1" cap="all" spc="135" dirty="0">
                <a:solidFill>
                  <a:schemeClr val="bg2">
                    <a:lumMod val="10000"/>
                  </a:schemeClr>
                </a:solidFill>
                <a:latin typeface="Times New Roman" panose="02020603050405020304" pitchFamily="18" charset="0"/>
                <a:cs typeface="Times New Roman" panose="02020603050405020304" pitchFamily="18" charset="0"/>
              </a:rPr>
            </a:br>
            <a:r>
              <a:rPr lang="en-US" b="1" cap="all" spc="135" dirty="0">
                <a:solidFill>
                  <a:schemeClr val="bg2">
                    <a:lumMod val="10000"/>
                  </a:schemeClr>
                </a:solidFill>
                <a:latin typeface="Times New Roman" panose="02020603050405020304" pitchFamily="18" charset="0"/>
                <a:cs typeface="Times New Roman" panose="02020603050405020304" pitchFamily="18" charset="0"/>
              </a:rPr>
              <a:t>Department of computer science engineering </a:t>
            </a:r>
            <a:endParaRPr lang="en-IN" dirty="0">
              <a:solidFill>
                <a:schemeClr val="bg2">
                  <a:lumMod val="10000"/>
                </a:schemeClr>
              </a:solidFill>
            </a:endParaRPr>
          </a:p>
        </p:txBody>
      </p:sp>
      <p:pic>
        <p:nvPicPr>
          <p:cNvPr id="9" name="Picture 8">
            <a:extLst>
              <a:ext uri="{FF2B5EF4-FFF2-40B4-BE49-F238E27FC236}">
                <a16:creationId xmlns:a16="http://schemas.microsoft.com/office/drawing/2014/main" id="{E392AED3-8966-FCCC-B2FD-9F1BB40A5F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4732740" y="1355332"/>
            <a:ext cx="1580596" cy="1296144"/>
          </a:xfrm>
          <a:prstGeom prst="rect">
            <a:avLst/>
          </a:prstGeom>
          <a:noFill/>
        </p:spPr>
      </p:pic>
      <p:sp>
        <p:nvSpPr>
          <p:cNvPr id="4" name="Rectangle 3"/>
          <p:cNvSpPr/>
          <p:nvPr/>
        </p:nvSpPr>
        <p:spPr>
          <a:xfrm>
            <a:off x="1249988" y="3094755"/>
            <a:ext cx="9278557" cy="369332"/>
          </a:xfrm>
          <a:prstGeom prst="rect">
            <a:avLst/>
          </a:prstGeom>
        </p:spPr>
        <p:txBody>
          <a:bodyPr wrap="square">
            <a:spAutoFit/>
          </a:bodyPr>
          <a:lstStyle/>
          <a:p>
            <a:pPr algn="ctr"/>
            <a:r>
              <a:rPr lang="en-IN" b="1" spc="50" dirty="0">
                <a:ln w="0"/>
                <a:solidFill>
                  <a:schemeClr val="bg2">
                    <a:lumMod val="10000"/>
                  </a:schemeClr>
                </a:solidFill>
                <a:effectLst>
                  <a:innerShdw blurRad="63500" dist="50800" dir="13500000">
                    <a:srgbClr val="000000">
                      <a:alpha val="50000"/>
                    </a:srgbClr>
                  </a:innerShdw>
                </a:effectLst>
                <a:latin typeface="Times New Roman" panose="02020603050405020304" pitchFamily="18" charset="0"/>
                <a:ea typeface="Cambria" panose="02040503050406030204" pitchFamily="18" charset="0"/>
              </a:rPr>
              <a:t>‘‘</a:t>
            </a:r>
            <a:r>
              <a:rPr lang="en-IN" sz="1800" dirty="0">
                <a:solidFill>
                  <a:schemeClr val="bg2">
                    <a:lumMod val="10000"/>
                  </a:schemeClr>
                </a:solidFill>
                <a:effectLst/>
                <a:highlight>
                  <a:srgbClr val="F9F9F9"/>
                </a:highlight>
                <a:latin typeface="Times New Roman" panose="02020603050405020304" pitchFamily="18" charset="0"/>
                <a:ea typeface="Calibri" panose="020F0502020204030204" pitchFamily="34" charset="0"/>
              </a:rPr>
              <a:t>DEEPFAKE DETECTION: SAFEGUARDING TRUTH IN DIGITAL CONTENT</a:t>
            </a:r>
            <a:r>
              <a:rPr lang="en-IN" b="1" spc="50" dirty="0">
                <a:ln w="0"/>
                <a:solidFill>
                  <a:schemeClr val="bg2">
                    <a:lumMod val="10000"/>
                  </a:schemeClr>
                </a:solidFill>
                <a:effectLst>
                  <a:innerShdw blurRad="63500" dist="50800" dir="13500000">
                    <a:srgbClr val="000000">
                      <a:alpha val="50000"/>
                    </a:srgbClr>
                  </a:innerShdw>
                </a:effectLst>
                <a:latin typeface="Times New Roman" panose="02020603050405020304" pitchFamily="18" charset="0"/>
                <a:ea typeface="Cambria" panose="02040503050406030204" pitchFamily="18" charset="0"/>
              </a:rPr>
              <a:t>”</a:t>
            </a:r>
            <a:endParaRPr lang="en-IN" b="1" spc="50" dirty="0">
              <a:ln w="0"/>
              <a:solidFill>
                <a:schemeClr val="bg2">
                  <a:lumMod val="10000"/>
                </a:schemeClr>
              </a:solidFill>
              <a:effectLst>
                <a:innerShdw blurRad="63500" dist="50800" dir="13500000">
                  <a:srgbClr val="000000">
                    <a:alpha val="50000"/>
                  </a:srgbClr>
                </a:innerShdw>
              </a:effectLst>
            </a:endParaRPr>
          </a:p>
        </p:txBody>
      </p:sp>
      <p:sp>
        <p:nvSpPr>
          <p:cNvPr id="10" name="Rectangle 9"/>
          <p:cNvSpPr/>
          <p:nvPr/>
        </p:nvSpPr>
        <p:spPr>
          <a:xfrm>
            <a:off x="4773112" y="3888390"/>
            <a:ext cx="1762085" cy="369332"/>
          </a:xfrm>
          <a:prstGeom prst="rect">
            <a:avLst/>
          </a:prstGeom>
        </p:spPr>
        <p:txBody>
          <a:bodyPr wrap="none">
            <a:spAutoFit/>
          </a:bodyPr>
          <a:lstStyle/>
          <a:p>
            <a:r>
              <a:rPr lang="en-IN" b="1" dirty="0">
                <a:solidFill>
                  <a:schemeClr val="bg2">
                    <a:lumMod val="10000"/>
                  </a:schemeClr>
                </a:solidFill>
                <a:latin typeface="Times New Roman" panose="02020603050405020304" pitchFamily="18" charset="0"/>
                <a:cs typeface="Times New Roman" panose="02020603050405020304" pitchFamily="18" charset="0"/>
              </a:rPr>
              <a:t>Batch ID: AD20</a:t>
            </a:r>
            <a:endParaRPr lang="en-IN" dirty="0">
              <a:solidFill>
                <a:schemeClr val="bg2">
                  <a:lumMod val="10000"/>
                </a:schemeClr>
              </a:solidFill>
            </a:endParaRPr>
          </a:p>
        </p:txBody>
      </p:sp>
      <p:sp>
        <p:nvSpPr>
          <p:cNvPr id="11" name="Rectangle 10"/>
          <p:cNvSpPr/>
          <p:nvPr/>
        </p:nvSpPr>
        <p:spPr>
          <a:xfrm>
            <a:off x="122535" y="4872321"/>
            <a:ext cx="6096000" cy="1200329"/>
          </a:xfrm>
          <a:prstGeom prst="rect">
            <a:avLst/>
          </a:prstGeom>
        </p:spPr>
        <p:txBody>
          <a:bodyPr>
            <a:spAutoFit/>
          </a:bodyPr>
          <a:lstStyle/>
          <a:p>
            <a:r>
              <a:rPr lang="en-IN" b="1" dirty="0">
                <a:solidFill>
                  <a:schemeClr val="bg2">
                    <a:lumMod val="10000"/>
                  </a:schemeClr>
                </a:solidFill>
                <a:latin typeface="Times New Roman" panose="02020603050405020304" pitchFamily="18" charset="0"/>
                <a:cs typeface="Times New Roman" panose="02020603050405020304" pitchFamily="18" charset="0"/>
              </a:rPr>
              <a:t>By:</a:t>
            </a:r>
          </a:p>
          <a:p>
            <a:r>
              <a:rPr lang="en-IN" b="1" dirty="0">
                <a:solidFill>
                  <a:schemeClr val="bg2">
                    <a:lumMod val="10000"/>
                  </a:schemeClr>
                </a:solidFill>
                <a:latin typeface="Times New Roman" panose="02020603050405020304" pitchFamily="18" charset="0"/>
                <a:ea typeface="Cambria" panose="02040503050406030204" pitchFamily="18" charset="0"/>
              </a:rPr>
              <a:t>INDRAJITH SOMAIAH R M     1SI21AD062</a:t>
            </a:r>
            <a:endParaRPr lang="en-IN" b="1" dirty="0">
              <a:solidFill>
                <a:schemeClr val="bg2">
                  <a:lumMod val="10000"/>
                </a:schemeClr>
              </a:solidFill>
              <a:latin typeface="Times New Roman" panose="02020603050405020304" pitchFamily="18" charset="0"/>
              <a:ea typeface="Cambria" panose="02040503050406030204" pitchFamily="18" charset="0"/>
              <a:cs typeface="Times New Roman" panose="02020603050405020304" pitchFamily="18" charset="0"/>
            </a:endParaRPr>
          </a:p>
          <a:p>
            <a:r>
              <a:rPr lang="en-IN" b="1" dirty="0">
                <a:solidFill>
                  <a:schemeClr val="bg2">
                    <a:lumMod val="10000"/>
                  </a:schemeClr>
                </a:solidFill>
                <a:latin typeface="Times New Roman" panose="02020603050405020304" pitchFamily="18" charset="0"/>
                <a:ea typeface="Cambria" panose="02040503050406030204" pitchFamily="18" charset="0"/>
              </a:rPr>
              <a:t>RITHESH D J                                1SI21AD060</a:t>
            </a:r>
          </a:p>
          <a:p>
            <a:r>
              <a:rPr lang="en-IN" b="1" dirty="0">
                <a:solidFill>
                  <a:schemeClr val="bg2">
                    <a:lumMod val="10000"/>
                  </a:schemeClr>
                </a:solidFill>
                <a:latin typeface="Times New Roman" panose="02020603050405020304" pitchFamily="18" charset="0"/>
                <a:ea typeface="Calibri" panose="020F0502020204030204" pitchFamily="34" charset="0"/>
              </a:rPr>
              <a:t>ANOOP  R N                                  1SI22AD400</a:t>
            </a:r>
            <a:endParaRPr lang="en-IN"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12" name="Rectangle 11"/>
          <p:cNvSpPr/>
          <p:nvPr/>
        </p:nvSpPr>
        <p:spPr>
          <a:xfrm>
            <a:off x="5889265" y="4956125"/>
            <a:ext cx="5711219" cy="1032719"/>
          </a:xfrm>
          <a:prstGeom prst="rect">
            <a:avLst/>
          </a:prstGeom>
        </p:spPr>
        <p:txBody>
          <a:bodyPr wrap="square">
            <a:spAutoFit/>
          </a:bodyPr>
          <a:lstStyle/>
          <a:p>
            <a:pPr marR="17780" algn="ctr">
              <a:lnSpc>
                <a:spcPct val="107000"/>
              </a:lnSpc>
              <a:spcAft>
                <a:spcPts val="400"/>
              </a:spcAft>
            </a:pPr>
            <a:r>
              <a:rPr lang="en-IN" b="1" dirty="0">
                <a:solidFill>
                  <a:schemeClr val="bg2">
                    <a:lumMod val="10000"/>
                  </a:schemeClr>
                </a:solidFill>
                <a:latin typeface="Times New Roman" panose="02020603050405020304" pitchFamily="18" charset="0"/>
                <a:ea typeface="Cambria" panose="02040503050406030204" pitchFamily="18" charset="0"/>
              </a:rPr>
              <a:t>Under the guidance of:</a:t>
            </a:r>
            <a:endParaRPr lang="en-IN" b="1" dirty="0">
              <a:solidFill>
                <a:schemeClr val="bg2">
                  <a:lumMod val="10000"/>
                </a:schemeClr>
              </a:solidFill>
              <a:latin typeface="Calibri" panose="020F0502020204030204" pitchFamily="34" charset="0"/>
              <a:ea typeface="Calibri" panose="020F0502020204030204" pitchFamily="34" charset="0"/>
            </a:endParaRPr>
          </a:p>
          <a:p>
            <a:pPr marL="6350" marR="18415" indent="-6350" algn="ctr">
              <a:lnSpc>
                <a:spcPct val="107000"/>
              </a:lnSpc>
              <a:spcAft>
                <a:spcPts val="15"/>
              </a:spcAft>
            </a:pPr>
            <a:r>
              <a:rPr lang="en-IN" b="1" dirty="0">
                <a:solidFill>
                  <a:schemeClr val="bg2">
                    <a:lumMod val="10000"/>
                  </a:schemeClr>
                </a:solidFill>
                <a:latin typeface="Times New Roman" panose="02020603050405020304" pitchFamily="18" charset="0"/>
                <a:ea typeface="Cambria" panose="02040503050406030204" pitchFamily="18" charset="0"/>
              </a:rPr>
              <a:t>  </a:t>
            </a:r>
            <a:r>
              <a:rPr lang="en-IN" b="1" dirty="0" err="1">
                <a:solidFill>
                  <a:schemeClr val="bg2">
                    <a:lumMod val="10000"/>
                  </a:schemeClr>
                </a:solidFill>
                <a:latin typeface="Times New Roman" panose="02020603050405020304" pitchFamily="18" charset="0"/>
                <a:ea typeface="Cambria" panose="02040503050406030204" pitchFamily="18" charset="0"/>
              </a:rPr>
              <a:t>Dr.</a:t>
            </a:r>
            <a:r>
              <a:rPr lang="en-IN" b="1" dirty="0">
                <a:solidFill>
                  <a:schemeClr val="bg2">
                    <a:lumMod val="10000"/>
                  </a:schemeClr>
                </a:solidFill>
                <a:latin typeface="Times New Roman" panose="02020603050405020304" pitchFamily="18" charset="0"/>
                <a:ea typeface="Cambria" panose="02040503050406030204" pitchFamily="18" charset="0"/>
              </a:rPr>
              <a:t> SAHANA L R</a:t>
            </a:r>
            <a:r>
              <a:rPr lang="en-IN" b="1" baseline="-25000" dirty="0">
                <a:solidFill>
                  <a:schemeClr val="bg2">
                    <a:lumMod val="10000"/>
                  </a:schemeClr>
                </a:solidFill>
                <a:latin typeface="Times New Roman" panose="02020603050405020304" pitchFamily="18" charset="0"/>
                <a:ea typeface="Calibri" panose="020F0502020204030204" pitchFamily="34" charset="0"/>
              </a:rPr>
              <a:t>  </a:t>
            </a:r>
            <a:r>
              <a:rPr lang="en-IN" b="1" baseline="-25000" dirty="0" err="1">
                <a:solidFill>
                  <a:schemeClr val="bg2">
                    <a:lumMod val="10000"/>
                  </a:schemeClr>
                </a:solidFill>
                <a:latin typeface="Times New Roman" panose="02020603050405020304" pitchFamily="18" charset="0"/>
                <a:ea typeface="Calibri" panose="020F0502020204030204" pitchFamily="34" charset="0"/>
              </a:rPr>
              <a:t>M.Tech,PhD</a:t>
            </a:r>
            <a:r>
              <a:rPr lang="en-IN" b="1" baseline="-25000" dirty="0">
                <a:solidFill>
                  <a:schemeClr val="bg2">
                    <a:lumMod val="10000"/>
                  </a:schemeClr>
                </a:solidFill>
                <a:latin typeface="Times New Roman" panose="02020603050405020304" pitchFamily="18" charset="0"/>
                <a:ea typeface="Calibri" panose="020F0502020204030204" pitchFamily="34" charset="0"/>
              </a:rPr>
              <a:t>  </a:t>
            </a:r>
            <a:r>
              <a:rPr lang="en-IN" b="1" dirty="0">
                <a:solidFill>
                  <a:schemeClr val="bg2">
                    <a:lumMod val="10000"/>
                  </a:schemeClr>
                </a:solidFill>
                <a:latin typeface="Times New Roman" panose="02020603050405020304" pitchFamily="18" charset="0"/>
                <a:ea typeface="Cambria" panose="02040503050406030204" pitchFamily="18" charset="0"/>
              </a:rPr>
              <a:t>            </a:t>
            </a:r>
          </a:p>
          <a:p>
            <a:pPr marL="6350" marR="18415" indent="-6350" algn="ctr">
              <a:lnSpc>
                <a:spcPct val="107000"/>
              </a:lnSpc>
              <a:spcAft>
                <a:spcPts val="15"/>
              </a:spcAft>
            </a:pPr>
            <a:r>
              <a:rPr lang="en-IN" b="1" dirty="0">
                <a:solidFill>
                  <a:schemeClr val="bg2">
                    <a:lumMod val="10000"/>
                  </a:schemeClr>
                </a:solidFill>
                <a:latin typeface="Times New Roman" panose="02020603050405020304" pitchFamily="18" charset="0"/>
                <a:ea typeface="Cambria" panose="02040503050406030204" pitchFamily="18" charset="0"/>
              </a:rPr>
              <a:t> Assistant professor</a:t>
            </a:r>
            <a:endParaRPr lang="en-IN" b="1" dirty="0">
              <a:solidFill>
                <a:schemeClr val="bg2">
                  <a:lumMod val="10000"/>
                </a:schemeClr>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654230516"/>
      </p:ext>
    </p:extLst>
  </p:cSld>
  <p:clrMapOvr>
    <a:masterClrMapping/>
  </p:clrMapOvr>
  <p:transition>
    <p:rand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BF0E269-EBEE-5A55-4747-782F171FF9AD}"/>
              </a:ext>
            </a:extLst>
          </p:cNvPr>
          <p:cNvGraphicFramePr>
            <a:graphicFrameLocks noGrp="1"/>
          </p:cNvGraphicFramePr>
          <p:nvPr>
            <p:extLst>
              <p:ext uri="{D42A27DB-BD31-4B8C-83A1-F6EECF244321}">
                <p14:modId xmlns:p14="http://schemas.microsoft.com/office/powerpoint/2010/main" val="2221722058"/>
              </p:ext>
            </p:extLst>
          </p:nvPr>
        </p:nvGraphicFramePr>
        <p:xfrm>
          <a:off x="245708" y="121202"/>
          <a:ext cx="11700584" cy="6035040"/>
        </p:xfrm>
        <a:graphic>
          <a:graphicData uri="http://schemas.openxmlformats.org/drawingml/2006/table">
            <a:tbl>
              <a:tblPr firstRow="1" bandRow="1">
                <a:tableStyleId>{2D5ABB26-0587-4C30-8999-92F81FD0307C}</a:tableStyleId>
              </a:tblPr>
              <a:tblGrid>
                <a:gridCol w="466530">
                  <a:extLst>
                    <a:ext uri="{9D8B030D-6E8A-4147-A177-3AD203B41FA5}">
                      <a16:colId xmlns:a16="http://schemas.microsoft.com/office/drawing/2014/main" val="4078000064"/>
                    </a:ext>
                  </a:extLst>
                </a:gridCol>
                <a:gridCol w="2621902">
                  <a:extLst>
                    <a:ext uri="{9D8B030D-6E8A-4147-A177-3AD203B41FA5}">
                      <a16:colId xmlns:a16="http://schemas.microsoft.com/office/drawing/2014/main" val="3583781538"/>
                    </a:ext>
                  </a:extLst>
                </a:gridCol>
                <a:gridCol w="466531">
                  <a:extLst>
                    <a:ext uri="{9D8B030D-6E8A-4147-A177-3AD203B41FA5}">
                      <a16:colId xmlns:a16="http://schemas.microsoft.com/office/drawing/2014/main" val="2557847031"/>
                    </a:ext>
                  </a:extLst>
                </a:gridCol>
                <a:gridCol w="762364">
                  <a:extLst>
                    <a:ext uri="{9D8B030D-6E8A-4147-A177-3AD203B41FA5}">
                      <a16:colId xmlns:a16="http://schemas.microsoft.com/office/drawing/2014/main" val="2055988099"/>
                    </a:ext>
                  </a:extLst>
                </a:gridCol>
                <a:gridCol w="2102134">
                  <a:extLst>
                    <a:ext uri="{9D8B030D-6E8A-4147-A177-3AD203B41FA5}">
                      <a16:colId xmlns:a16="http://schemas.microsoft.com/office/drawing/2014/main" val="3632137208"/>
                    </a:ext>
                  </a:extLst>
                </a:gridCol>
                <a:gridCol w="2808514">
                  <a:extLst>
                    <a:ext uri="{9D8B030D-6E8A-4147-A177-3AD203B41FA5}">
                      <a16:colId xmlns:a16="http://schemas.microsoft.com/office/drawing/2014/main" val="729230145"/>
                    </a:ext>
                  </a:extLst>
                </a:gridCol>
                <a:gridCol w="2472609">
                  <a:extLst>
                    <a:ext uri="{9D8B030D-6E8A-4147-A177-3AD203B41FA5}">
                      <a16:colId xmlns:a16="http://schemas.microsoft.com/office/drawing/2014/main" val="1833993316"/>
                    </a:ext>
                  </a:extLst>
                </a:gridCol>
              </a:tblGrid>
              <a:tr h="1858884">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600" b="0" kern="1200" dirty="0">
                          <a:solidFill>
                            <a:schemeClr val="tx1"/>
                          </a:solidFill>
                          <a:effectLst/>
                          <a:latin typeface="Times New Roman" panose="02020603050405020304" pitchFamily="18" charset="0"/>
                          <a:ea typeface="+mn-ea"/>
                          <a:cs typeface="Times New Roman" panose="02020603050405020304" pitchFamily="18" charset="0"/>
                        </a:rPr>
                        <a:t> </a:t>
                      </a:r>
                    </a:p>
                    <a:p>
                      <a:endParaRPr lang="en-IN" sz="1800" kern="1200" dirty="0">
                        <a:solidFill>
                          <a:schemeClr val="tx1"/>
                        </a:solidFill>
                        <a:effectLst/>
                        <a:latin typeface="+mn-lt"/>
                        <a:ea typeface="+mn-ea"/>
                        <a:cs typeface="+mn-cs"/>
                      </a:endParaRPr>
                    </a:p>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600" kern="1200" dirty="0">
                          <a:solidFill>
                            <a:schemeClr val="tx1"/>
                          </a:solidFill>
                          <a:effectLst/>
                          <a:latin typeface="+mn-lt"/>
                          <a:ea typeface="+mn-ea"/>
                          <a:cs typeface="+mn-cs"/>
                        </a:rPr>
                        <a:t> </a:t>
                      </a:r>
                    </a:p>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IN" sz="1600" b="0" dirty="0">
                          <a:latin typeface="Times New Roman" panose="02020603050405020304" pitchFamily="18" charset="0"/>
                          <a:cs typeface="Times New Roman" panose="02020603050405020304" pitchFamily="18" charset="0"/>
                        </a:rPr>
                        <a:t>stream. The method, evaluated on various datasets, achieved 99.3% training and validation accuracy after 30 epochs, utilizing three fusion networks: </a:t>
                      </a:r>
                      <a:r>
                        <a:rPr lang="en-IN" sz="1600" b="0" dirty="0" err="1">
                          <a:latin typeface="Times New Roman" panose="02020603050405020304" pitchFamily="18" charset="0"/>
                          <a:cs typeface="Times New Roman" panose="02020603050405020304" pitchFamily="18" charset="0"/>
                        </a:rPr>
                        <a:t>FuNet</a:t>
                      </a:r>
                      <a:r>
                        <a:rPr lang="en-IN" sz="1600" b="0" dirty="0">
                          <a:latin typeface="Times New Roman" panose="02020603050405020304" pitchFamily="18" charset="0"/>
                          <a:cs typeface="Times New Roman" panose="02020603050405020304" pitchFamily="18" charset="0"/>
                        </a:rPr>
                        <a:t> A, </a:t>
                      </a:r>
                      <a:r>
                        <a:rPr lang="en-IN" sz="1600" b="0" dirty="0" err="1">
                          <a:latin typeface="Times New Roman" panose="02020603050405020304" pitchFamily="18" charset="0"/>
                          <a:cs typeface="Times New Roman" panose="02020603050405020304" pitchFamily="18" charset="0"/>
                        </a:rPr>
                        <a:t>FuNet</a:t>
                      </a:r>
                      <a:r>
                        <a:rPr lang="en-IN" sz="1600" b="0" dirty="0">
                          <a:latin typeface="Times New Roman" panose="02020603050405020304" pitchFamily="18" charset="0"/>
                          <a:cs typeface="Times New Roman" panose="02020603050405020304" pitchFamily="18" charset="0"/>
                        </a:rPr>
                        <a:t> M, and </a:t>
                      </a:r>
                      <a:r>
                        <a:rPr lang="en-IN" sz="1600" b="0" dirty="0" err="1">
                          <a:latin typeface="Times New Roman" panose="02020603050405020304" pitchFamily="18" charset="0"/>
                          <a:cs typeface="Times New Roman" panose="02020603050405020304" pitchFamily="18" charset="0"/>
                        </a:rPr>
                        <a:t>FuNet</a:t>
                      </a:r>
                      <a:r>
                        <a:rPr lang="en-IN" sz="1600" b="0" dirty="0">
                          <a:latin typeface="Times New Roman" panose="02020603050405020304" pitchFamily="18" charset="0"/>
                          <a:cs typeface="Times New Roman" panose="02020603050405020304" pitchFamily="18" charset="0"/>
                        </a:rPr>
                        <a:t> C.</a:t>
                      </a:r>
                    </a:p>
                    <a:p>
                      <a:r>
                        <a:rPr lang="en-US" sz="1600" dirty="0">
                          <a:latin typeface="Times New Roman" panose="02020603050405020304" pitchFamily="18" charset="0"/>
                          <a:cs typeface="Times New Roman" panose="02020603050405020304" pitchFamily="18" charset="0"/>
                        </a:rPr>
                        <a:t> </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Times New Roman" panose="02020603050405020304" pitchFamily="18" charset="0"/>
                          <a:cs typeface="Times New Roman" panose="02020603050405020304" pitchFamily="18" charset="0"/>
                        </a:rPr>
                        <a:t> The model's success highlights the potential of sophisticated neural network architectures in addressing deep fake detection.</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2835657"/>
                  </a:ext>
                </a:extLst>
              </a:tr>
              <a:tr h="3634535">
                <a:tc>
                  <a:txBody>
                    <a:bodyPr/>
                    <a:lstStyle/>
                    <a:p>
                      <a:r>
                        <a:rPr lang="en-IN"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IN" sz="1600" b="0" kern="1200" dirty="0">
                          <a:solidFill>
                            <a:schemeClr val="tx1"/>
                          </a:solidFill>
                          <a:effectLst/>
                          <a:latin typeface="Times New Roman" panose="02020603050405020304" pitchFamily="18" charset="0"/>
                          <a:ea typeface="+mn-ea"/>
                          <a:cs typeface="Times New Roman" panose="02020603050405020304" pitchFamily="18" charset="0"/>
                        </a:rPr>
                        <a:t> </a:t>
                      </a:r>
                      <a:r>
                        <a:rPr lang="en-IN" sz="1600" b="0" kern="1200" dirty="0" err="1">
                          <a:solidFill>
                            <a:schemeClr val="tx1"/>
                          </a:solidFill>
                          <a:effectLst/>
                          <a:latin typeface="Times New Roman" panose="02020603050405020304" pitchFamily="18" charset="0"/>
                          <a:ea typeface="+mn-ea"/>
                          <a:cs typeface="Times New Roman" panose="02020603050405020304" pitchFamily="18" charset="0"/>
                        </a:rPr>
                        <a:t>DeepFake</a:t>
                      </a:r>
                      <a:r>
                        <a:rPr lang="en-IN" sz="1600" b="0" kern="1200" dirty="0">
                          <a:solidFill>
                            <a:schemeClr val="tx1"/>
                          </a:solidFill>
                          <a:effectLst/>
                          <a:latin typeface="Times New Roman" panose="02020603050405020304" pitchFamily="18" charset="0"/>
                          <a:ea typeface="+mn-ea"/>
                          <a:cs typeface="Times New Roman" panose="02020603050405020304" pitchFamily="18" charset="0"/>
                        </a:rPr>
                        <a:t> Detection for Human Face Images and Videos: A Survey</a:t>
                      </a:r>
                    </a:p>
                    <a:p>
                      <a:pPr marL="0" marR="0" lvl="0" indent="0" algn="just" defTabSz="457200" rtl="0" eaLnBrk="1" fontAlgn="auto" latinLnBrk="0" hangingPunct="1">
                        <a:lnSpc>
                          <a:spcPct val="100000"/>
                        </a:lnSpc>
                        <a:spcBef>
                          <a:spcPts val="0"/>
                        </a:spcBef>
                        <a:spcAft>
                          <a:spcPts val="0"/>
                        </a:spcAft>
                        <a:buClrTx/>
                        <a:buSzTx/>
                        <a:buFontTx/>
                        <a:buNone/>
                        <a:tabLst/>
                        <a:defRPr/>
                      </a:pPr>
                      <a:endParaRPr lang="en-IN" sz="1600" b="0" kern="1200" dirty="0">
                        <a:solidFill>
                          <a:schemeClr val="tx1"/>
                        </a:solidFill>
                        <a:effectLst/>
                        <a:latin typeface="Times New Roman" panose="02020603050405020304" pitchFamily="18" charset="0"/>
                        <a:ea typeface="+mn-ea"/>
                        <a:cs typeface="Times New Roman" panose="02020603050405020304" pitchFamily="18" charset="0"/>
                      </a:endParaRPr>
                    </a:p>
                    <a:p>
                      <a:pPr algn="l"/>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2022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IN" sz="1400" kern="1200" dirty="0">
                          <a:solidFill>
                            <a:schemeClr val="tx1"/>
                          </a:solidFill>
                          <a:effectLst/>
                          <a:latin typeface="+mn-lt"/>
                          <a:ea typeface="+mn-ea"/>
                          <a:cs typeface="+mn-cs"/>
                        </a:rPr>
                        <a:t> </a:t>
                      </a:r>
                      <a:r>
                        <a:rPr lang="en-IN" sz="1600" kern="1200" dirty="0">
                          <a:solidFill>
                            <a:schemeClr val="tx1"/>
                          </a:solidFill>
                          <a:effectLst/>
                          <a:latin typeface="Times New Roman" panose="02020603050405020304" pitchFamily="18" charset="0"/>
                          <a:ea typeface="+mn-ea"/>
                          <a:cs typeface="Times New Roman" panose="02020603050405020304" pitchFamily="18" charset="0"/>
                        </a:rPr>
                        <a:t>Asad Malik, </a:t>
                      </a:r>
                      <a:r>
                        <a:rPr lang="en-IN" sz="1600" kern="1200" dirty="0" err="1">
                          <a:solidFill>
                            <a:schemeClr val="tx1"/>
                          </a:solidFill>
                          <a:effectLst/>
                          <a:latin typeface="Times New Roman" panose="02020603050405020304" pitchFamily="18" charset="0"/>
                          <a:ea typeface="+mn-ea"/>
                          <a:cs typeface="Times New Roman" panose="02020603050405020304" pitchFamily="18" charset="0"/>
                        </a:rPr>
                        <a:t>Minrou</a:t>
                      </a:r>
                      <a:r>
                        <a:rPr lang="en-IN" sz="1600" kern="1200" dirty="0">
                          <a:solidFill>
                            <a:schemeClr val="tx1"/>
                          </a:solidFill>
                          <a:effectLst/>
                          <a:latin typeface="Times New Roman" panose="02020603050405020304" pitchFamily="18" charset="0"/>
                          <a:ea typeface="+mn-ea"/>
                          <a:cs typeface="Times New Roman" panose="02020603050405020304" pitchFamily="18" charset="0"/>
                        </a:rPr>
                        <a:t> Kuribayashi, Ahamad </a:t>
                      </a:r>
                      <a:r>
                        <a:rPr lang="en-IN" sz="1600" kern="1200" dirty="0" err="1">
                          <a:solidFill>
                            <a:schemeClr val="tx1"/>
                          </a:solidFill>
                          <a:effectLst/>
                          <a:latin typeface="Times New Roman" panose="02020603050405020304" pitchFamily="18" charset="0"/>
                          <a:ea typeface="+mn-ea"/>
                          <a:cs typeface="Times New Roman" panose="02020603050405020304" pitchFamily="18" charset="0"/>
                        </a:rPr>
                        <a:t>Neyaz</a:t>
                      </a:r>
                      <a:r>
                        <a:rPr lang="en-IN" sz="1600" kern="1200" dirty="0">
                          <a:solidFill>
                            <a:schemeClr val="tx1"/>
                          </a:solidFill>
                          <a:effectLst/>
                          <a:latin typeface="Times New Roman" panose="02020603050405020304" pitchFamily="18" charset="0"/>
                          <a:ea typeface="+mn-ea"/>
                          <a:cs typeface="Times New Roman" panose="02020603050405020304" pitchFamily="18" charset="0"/>
                        </a:rPr>
                        <a:t> Khan, Sani M. Abdullahi.</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IN" sz="1600" b="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DeepFake</a:t>
                      </a:r>
                      <a:r>
                        <a:rPr lang="en-US" sz="1600" dirty="0">
                          <a:latin typeface="Times New Roman" panose="02020603050405020304" pitchFamily="18" charset="0"/>
                          <a:cs typeface="Times New Roman" panose="02020603050405020304" pitchFamily="18" charset="0"/>
                        </a:rPr>
                        <a:t> technology creates highly realistic manipulated multimedia, posing challenges in distinguishing real from fake content. While it has beneficial applications in TV, video games, and cinema, it also enables criminal activities like generating misinformation. Consequently, research in </a:t>
                      </a:r>
                      <a:r>
                        <a:rPr lang="en-US" sz="1600" dirty="0" err="1">
                          <a:latin typeface="Times New Roman" panose="02020603050405020304" pitchFamily="18" charset="0"/>
                          <a:cs typeface="Times New Roman" panose="02020603050405020304" pitchFamily="18" charset="0"/>
                        </a:rPr>
                        <a:t>DeepFake</a:t>
                      </a:r>
                      <a:r>
                        <a:rPr lang="en-US" sz="1600" dirty="0">
                          <a:latin typeface="Times New Roman" panose="02020603050405020304" pitchFamily="18" charset="0"/>
                          <a:cs typeface="Times New Roman" panose="02020603050405020304" pitchFamily="18" charset="0"/>
                        </a:rPr>
                        <a:t> detection using deep neural networks (DNNs) has gained significant interest.</a:t>
                      </a:r>
                      <a:endParaRPr lang="en-IN" sz="16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DeepFake</a:t>
                      </a:r>
                      <a:r>
                        <a:rPr lang="en-US" sz="1600" dirty="0">
                          <a:latin typeface="Times New Roman" panose="02020603050405020304" pitchFamily="18" charset="0"/>
                          <a:cs typeface="Times New Roman" panose="02020603050405020304" pitchFamily="18" charset="0"/>
                        </a:rPr>
                        <a:t> technology offers impressive multimedia manipulation but poses serious threats, including misinformation. Current deep neural network-based detection methods need improvement in generalization and transferability. Experts emphasize the need for enhanced detection techniques and robust protection methods to counter future AI-driven </a:t>
                      </a:r>
                      <a:r>
                        <a:rPr lang="en-US" sz="1600" dirty="0" err="1">
                          <a:latin typeface="Times New Roman" panose="02020603050405020304" pitchFamily="18" charset="0"/>
                          <a:cs typeface="Times New Roman" panose="02020603050405020304" pitchFamily="18" charset="0"/>
                        </a:rPr>
                        <a:t>DeepFake</a:t>
                      </a:r>
                      <a:r>
                        <a:rPr lang="en-US" sz="1600" dirty="0">
                          <a:latin typeface="Times New Roman" panose="02020603050405020304" pitchFamily="18" charset="0"/>
                          <a:cs typeface="Times New Roman" panose="02020603050405020304" pitchFamily="18" charset="0"/>
                        </a:rPr>
                        <a:t> challenges.</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2774656"/>
                  </a:ext>
                </a:extLst>
              </a:tr>
            </a:tbl>
          </a:graphicData>
        </a:graphic>
      </p:graphicFrame>
    </p:spTree>
    <p:extLst>
      <p:ext uri="{BB962C8B-B14F-4D97-AF65-F5344CB8AC3E}">
        <p14:creationId xmlns:p14="http://schemas.microsoft.com/office/powerpoint/2010/main" val="3004008932"/>
      </p:ext>
    </p:extLst>
  </p:cSld>
  <p:clrMapOvr>
    <a:masterClrMapping/>
  </p:clrMapOvr>
  <p:transition>
    <p:rand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90F0699-8147-4364-59E9-14CD6AE2AF4B}"/>
              </a:ext>
            </a:extLst>
          </p:cNvPr>
          <p:cNvSpPr txBox="1"/>
          <p:nvPr/>
        </p:nvSpPr>
        <p:spPr>
          <a:xfrm>
            <a:off x="537881" y="1443841"/>
            <a:ext cx="11259671" cy="2308324"/>
          </a:xfrm>
          <a:prstGeom prst="rect">
            <a:avLst/>
          </a:prstGeom>
          <a:noFill/>
        </p:spPr>
        <p:txBody>
          <a:bodyPr wrap="square">
            <a:spAutoFit/>
          </a:bodyPr>
          <a:lstStyle/>
          <a:p>
            <a:pPr algn="just"/>
            <a:r>
              <a:rPr lang="en-US" dirty="0"/>
              <a:t>Convincing manipulations of digital images and videos have been demonstrated for several decades through the use of visual effects, recent advances in deep learning have led to a dramatic increase in the realism of fake content and the accessibility in which it can be created. These so-called AI-synthesized media (popularly referred to as deep fakes).Creating the Deep Fakes using the Artificially intelligent tools are simple task. But, when it comes to detection of these Deep Fakes, it is major challenge. Already in the history there are many examples where the deepfakes are used as powerful way to create political tension[14], fake terrorism events, revenge porn, blackmail peoples </a:t>
            </a:r>
            <a:r>
              <a:rPr lang="en-US" dirty="0" err="1"/>
              <a:t>etc.So</a:t>
            </a:r>
            <a:r>
              <a:rPr lang="en-US" dirty="0"/>
              <a:t> it becomes very important to detect these deepfake and avoid the percolation of deepfake through social media platforms. We have taken a step forward in detecting the deep fakes using LSTM based artificial Neural network.</a:t>
            </a:r>
            <a:endParaRPr lang="en-IN" dirty="0"/>
          </a:p>
        </p:txBody>
      </p:sp>
      <p:sp>
        <p:nvSpPr>
          <p:cNvPr id="4" name="TextBox 3">
            <a:extLst>
              <a:ext uri="{FF2B5EF4-FFF2-40B4-BE49-F238E27FC236}">
                <a16:creationId xmlns:a16="http://schemas.microsoft.com/office/drawing/2014/main" id="{472E2A6B-FF63-1474-7081-3206E6D94F07}"/>
              </a:ext>
            </a:extLst>
          </p:cNvPr>
          <p:cNvSpPr txBox="1"/>
          <p:nvPr/>
        </p:nvSpPr>
        <p:spPr>
          <a:xfrm>
            <a:off x="537881" y="869577"/>
            <a:ext cx="3639671" cy="369332"/>
          </a:xfrm>
          <a:prstGeom prst="rect">
            <a:avLst/>
          </a:prstGeom>
          <a:noFill/>
        </p:spPr>
        <p:txBody>
          <a:bodyPr wrap="square" rtlCol="0">
            <a:spAutoFit/>
          </a:bodyPr>
          <a:lstStyle/>
          <a:p>
            <a:r>
              <a:rPr lang="en-IN" dirty="0"/>
              <a:t>PROBLEM STATEMENT</a:t>
            </a:r>
          </a:p>
        </p:txBody>
      </p:sp>
    </p:spTree>
    <p:extLst>
      <p:ext uri="{BB962C8B-B14F-4D97-AF65-F5344CB8AC3E}">
        <p14:creationId xmlns:p14="http://schemas.microsoft.com/office/powerpoint/2010/main" val="876267454"/>
      </p:ext>
    </p:extLst>
  </p:cSld>
  <p:clrMapOvr>
    <a:masterClrMapping/>
  </p:clrMapOvr>
  <p:transition>
    <p:rand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70CAD3-4628-CEA4-C3E9-DC9955967824}"/>
              </a:ext>
            </a:extLst>
          </p:cNvPr>
          <p:cNvSpPr txBox="1"/>
          <p:nvPr/>
        </p:nvSpPr>
        <p:spPr>
          <a:xfrm>
            <a:off x="788894" y="1228452"/>
            <a:ext cx="8095130" cy="369332"/>
          </a:xfrm>
          <a:prstGeom prst="rect">
            <a:avLst/>
          </a:prstGeom>
          <a:noFill/>
        </p:spPr>
        <p:txBody>
          <a:bodyPr wrap="square">
            <a:spAutoFit/>
          </a:bodyPr>
          <a:lstStyle/>
          <a:p>
            <a:pPr lvl="0"/>
            <a:r>
              <a:rPr lang="en-US" dirty="0">
                <a:latin typeface="Times New Roman" panose="02020603050405020304" pitchFamily="18" charset="0"/>
                <a:cs typeface="Times New Roman" panose="02020603050405020304" pitchFamily="18" charset="0"/>
              </a:rPr>
              <a:t>1.Understand machine learning and deep learning techniques for image processing.</a:t>
            </a:r>
          </a:p>
        </p:txBody>
      </p:sp>
      <p:sp>
        <p:nvSpPr>
          <p:cNvPr id="5" name="TextBox 4">
            <a:extLst>
              <a:ext uri="{FF2B5EF4-FFF2-40B4-BE49-F238E27FC236}">
                <a16:creationId xmlns:a16="http://schemas.microsoft.com/office/drawing/2014/main" id="{E1339E4D-5743-8647-AFC7-A2A5ABC81C5E}"/>
              </a:ext>
            </a:extLst>
          </p:cNvPr>
          <p:cNvSpPr txBox="1"/>
          <p:nvPr/>
        </p:nvSpPr>
        <p:spPr>
          <a:xfrm>
            <a:off x="788893" y="1783056"/>
            <a:ext cx="6096000" cy="369332"/>
          </a:xfrm>
          <a:prstGeom prst="rect">
            <a:avLst/>
          </a:prstGeom>
          <a:noFill/>
        </p:spPr>
        <p:txBody>
          <a:bodyPr wrap="square">
            <a:spAutoFit/>
          </a:bodyPr>
          <a:lstStyle/>
          <a:p>
            <a:pPr lvl="0"/>
            <a:r>
              <a:rPr lang="en-US" dirty="0">
                <a:latin typeface="Times New Roman" panose="02020603050405020304" pitchFamily="18" charset="0"/>
                <a:cs typeface="Times New Roman" panose="02020603050405020304" pitchFamily="18" charset="0"/>
              </a:rPr>
              <a:t>2.Our project will reduce the misleading of the common people.</a:t>
            </a:r>
          </a:p>
        </p:txBody>
      </p:sp>
      <p:sp>
        <p:nvSpPr>
          <p:cNvPr id="7" name="TextBox 6">
            <a:extLst>
              <a:ext uri="{FF2B5EF4-FFF2-40B4-BE49-F238E27FC236}">
                <a16:creationId xmlns:a16="http://schemas.microsoft.com/office/drawing/2014/main" id="{DC282C7F-ECB5-D67E-B4D7-C41F2CA04A45}"/>
              </a:ext>
            </a:extLst>
          </p:cNvPr>
          <p:cNvSpPr txBox="1"/>
          <p:nvPr/>
        </p:nvSpPr>
        <p:spPr>
          <a:xfrm>
            <a:off x="788893" y="2325088"/>
            <a:ext cx="8973671" cy="369332"/>
          </a:xfrm>
          <a:prstGeom prst="rect">
            <a:avLst/>
          </a:prstGeom>
          <a:noFill/>
        </p:spPr>
        <p:txBody>
          <a:bodyPr wrap="square">
            <a:spAutoFit/>
          </a:bodyPr>
          <a:lstStyle/>
          <a:p>
            <a:pPr lvl="0"/>
            <a:r>
              <a:rPr lang="en-US" dirty="0">
                <a:latin typeface="Times New Roman" panose="02020603050405020304" pitchFamily="18" charset="0"/>
                <a:cs typeface="Times New Roman" panose="02020603050405020304" pitchFamily="18" charset="0"/>
              </a:rPr>
              <a:t>3.Explore neural network architectures (RNN, LSTM) for capturing temporal dependencies.</a:t>
            </a:r>
            <a:endParaRPr lang="en-IN" dirty="0"/>
          </a:p>
        </p:txBody>
      </p:sp>
      <p:sp>
        <p:nvSpPr>
          <p:cNvPr id="9" name="TextBox 8">
            <a:extLst>
              <a:ext uri="{FF2B5EF4-FFF2-40B4-BE49-F238E27FC236}">
                <a16:creationId xmlns:a16="http://schemas.microsoft.com/office/drawing/2014/main" id="{00E4F2DF-FC45-DB13-3CFC-9CE8FF0E3F9A}"/>
              </a:ext>
            </a:extLst>
          </p:cNvPr>
          <p:cNvSpPr txBox="1"/>
          <p:nvPr/>
        </p:nvSpPr>
        <p:spPr>
          <a:xfrm>
            <a:off x="788893" y="2910243"/>
            <a:ext cx="10309412" cy="369332"/>
          </a:xfrm>
          <a:prstGeom prst="rect">
            <a:avLst/>
          </a:prstGeom>
          <a:noFill/>
        </p:spPr>
        <p:txBody>
          <a:bodyPr wrap="square">
            <a:spAutoFit/>
          </a:bodyPr>
          <a:lstStyle/>
          <a:p>
            <a:pPr lvl="0"/>
            <a:r>
              <a:rPr lang="en-US" dirty="0">
                <a:latin typeface="Times New Roman" panose="02020603050405020304" pitchFamily="18" charset="0"/>
                <a:cs typeface="Times New Roman" panose="02020603050405020304" pitchFamily="18" charset="0"/>
              </a:rPr>
              <a:t>4.Our project employs proactive measures, aiming to flag such contents for further review or removal. </a:t>
            </a:r>
          </a:p>
        </p:txBody>
      </p:sp>
      <p:sp>
        <p:nvSpPr>
          <p:cNvPr id="11" name="TextBox 10">
            <a:extLst>
              <a:ext uri="{FF2B5EF4-FFF2-40B4-BE49-F238E27FC236}">
                <a16:creationId xmlns:a16="http://schemas.microsoft.com/office/drawing/2014/main" id="{8DFA3C67-0302-CD36-3567-6B515D02ECEE}"/>
              </a:ext>
            </a:extLst>
          </p:cNvPr>
          <p:cNvSpPr txBox="1"/>
          <p:nvPr/>
        </p:nvSpPr>
        <p:spPr>
          <a:xfrm>
            <a:off x="788893" y="3495398"/>
            <a:ext cx="7996518" cy="369332"/>
          </a:xfrm>
          <a:prstGeom prst="rect">
            <a:avLst/>
          </a:prstGeom>
          <a:noFill/>
        </p:spPr>
        <p:txBody>
          <a:bodyPr wrap="square">
            <a:spAutoFit/>
          </a:bodyPr>
          <a:lstStyle/>
          <a:p>
            <a:pPr lvl="0"/>
            <a:r>
              <a:rPr lang="en-US" dirty="0">
                <a:latin typeface="Times New Roman" panose="02020603050405020304" pitchFamily="18" charset="0"/>
                <a:cs typeface="Times New Roman" panose="02020603050405020304" pitchFamily="18" charset="0"/>
              </a:rPr>
              <a:t>5.Provide a easy to use system to upload the video and distinguish real or fake.</a:t>
            </a:r>
          </a:p>
        </p:txBody>
      </p:sp>
      <p:sp>
        <p:nvSpPr>
          <p:cNvPr id="12" name="TextBox 11">
            <a:extLst>
              <a:ext uri="{FF2B5EF4-FFF2-40B4-BE49-F238E27FC236}">
                <a16:creationId xmlns:a16="http://schemas.microsoft.com/office/drawing/2014/main" id="{95EB00E8-5A9E-3AD8-0701-65D315F9B5BB}"/>
              </a:ext>
            </a:extLst>
          </p:cNvPr>
          <p:cNvSpPr txBox="1"/>
          <p:nvPr/>
        </p:nvSpPr>
        <p:spPr>
          <a:xfrm>
            <a:off x="788894" y="699937"/>
            <a:ext cx="3442447" cy="369332"/>
          </a:xfrm>
          <a:prstGeom prst="rect">
            <a:avLst/>
          </a:prstGeom>
          <a:noFill/>
        </p:spPr>
        <p:txBody>
          <a:bodyPr wrap="square" rtlCol="0">
            <a:spAutoFit/>
          </a:bodyPr>
          <a:lstStyle/>
          <a:p>
            <a:r>
              <a:rPr lang="en-IN" dirty="0"/>
              <a:t>OBJECTIVE</a:t>
            </a:r>
          </a:p>
        </p:txBody>
      </p:sp>
    </p:spTree>
    <p:extLst>
      <p:ext uri="{BB962C8B-B14F-4D97-AF65-F5344CB8AC3E}">
        <p14:creationId xmlns:p14="http://schemas.microsoft.com/office/powerpoint/2010/main" val="2814371775"/>
      </p:ext>
    </p:extLst>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C8C6D9-3836-D01B-EFEF-33E53E56E642}"/>
              </a:ext>
            </a:extLst>
          </p:cNvPr>
          <p:cNvSpPr txBox="1"/>
          <p:nvPr/>
        </p:nvSpPr>
        <p:spPr>
          <a:xfrm>
            <a:off x="609600" y="510988"/>
            <a:ext cx="9726706" cy="3970318"/>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SYSTEM ANALYSIS:</a:t>
            </a:r>
          </a:p>
          <a:p>
            <a:endParaRPr lang="en-IN"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b="1" i="0" dirty="0">
                <a:solidFill>
                  <a:srgbClr val="374151"/>
                </a:solidFill>
                <a:effectLst/>
                <a:latin typeface="Times New Roman" panose="02020603050405020304" pitchFamily="18" charset="0"/>
                <a:cs typeface="Times New Roman" panose="02020603050405020304" pitchFamily="18" charset="0"/>
              </a:rPr>
              <a:t>Existing System</a:t>
            </a:r>
            <a:r>
              <a:rPr lang="en-US" b="0" i="0" dirty="0">
                <a:solidFill>
                  <a:srgbClr val="374151"/>
                </a:solidFill>
                <a:effectLst/>
                <a:latin typeface="Times New Roman" panose="02020603050405020304" pitchFamily="18" charset="0"/>
                <a:cs typeface="Times New Roman" panose="02020603050405020304" pitchFamily="18" charset="0"/>
              </a:rPr>
              <a:t> Lacks comprehensive system for person recognition. Traditional methods not suitable for all scenarios, Ear biometrics offer unique advantages but lack accuracy and robustness</a:t>
            </a:r>
          </a:p>
          <a:p>
            <a:pPr algn="just">
              <a:buFont typeface="Wingdings" panose="05000000000000000000" pitchFamily="2" charset="2"/>
              <a:buChar char="Ø"/>
            </a:pPr>
            <a:endParaRPr lang="en-US" b="0" i="0" dirty="0">
              <a:solidFill>
                <a:srgbClr val="374151"/>
              </a:solidFill>
              <a:effectLst/>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b="1" i="0" dirty="0">
                <a:solidFill>
                  <a:srgbClr val="374151"/>
                </a:solidFill>
                <a:effectLst/>
                <a:latin typeface="Times New Roman" panose="02020603050405020304" pitchFamily="18" charset="0"/>
                <a:cs typeface="Times New Roman" panose="02020603050405020304" pitchFamily="18" charset="0"/>
              </a:rPr>
              <a:t>Proposed System</a:t>
            </a:r>
            <a:r>
              <a:rPr lang="en-US" b="0" i="0" dirty="0">
                <a:solidFill>
                  <a:srgbClr val="374151"/>
                </a:solidFill>
                <a:effectLst/>
                <a:latin typeface="Times New Roman" panose="02020603050405020304" pitchFamily="18" charset="0"/>
                <a:cs typeface="Times New Roman" panose="02020603050405020304" pitchFamily="18" charset="0"/>
              </a:rPr>
              <a:t> </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The outcome of our solution is a suite of trained deepfake detection models capable of accurately discerning between authentic and manipulated videos</a:t>
            </a:r>
          </a:p>
          <a:p>
            <a:pPr algn="just"/>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buFont typeface="Wingdings" panose="05000000000000000000" pitchFamily="2" charset="2"/>
              <a:buChar char="Ø"/>
            </a:pPr>
            <a:r>
              <a:rPr lang="en-US" b="1" i="0" dirty="0">
                <a:solidFill>
                  <a:srgbClr val="374151"/>
                </a:solidFill>
                <a:effectLst/>
                <a:latin typeface="Times New Roman" panose="02020603050405020304" pitchFamily="18" charset="0"/>
                <a:cs typeface="Times New Roman" panose="02020603050405020304" pitchFamily="18" charset="0"/>
              </a:rPr>
              <a:t>System Components </a:t>
            </a:r>
            <a:r>
              <a:rPr lang="en-US" b="0" i="0" dirty="0">
                <a:solidFill>
                  <a:srgbClr val="374151"/>
                </a:solidFill>
                <a:effectLst/>
                <a:latin typeface="Times New Roman" panose="02020603050405020304" pitchFamily="18" charset="0"/>
                <a:cs typeface="Times New Roman" panose="02020603050405020304" pitchFamily="18" charset="0"/>
              </a:rPr>
              <a:t>Feature Extraction Module (</a:t>
            </a:r>
            <a:r>
              <a:rPr lang="en-US" b="0" i="0" dirty="0" err="1">
                <a:solidFill>
                  <a:srgbClr val="374151"/>
                </a:solidFill>
                <a:effectLst/>
                <a:latin typeface="Times New Roman" panose="02020603050405020304" pitchFamily="18" charset="0"/>
                <a:cs typeface="Times New Roman" panose="02020603050405020304" pitchFamily="18" charset="0"/>
              </a:rPr>
              <a:t>ResNet</a:t>
            </a:r>
            <a:r>
              <a:rPr lang="en-US" b="0" i="0" dirty="0">
                <a:solidFill>
                  <a:srgbClr val="374151"/>
                </a:solidFill>
                <a:effectLst/>
                <a:latin typeface="Times New Roman" panose="02020603050405020304" pitchFamily="18" charset="0"/>
                <a:cs typeface="Times New Roman" panose="02020603050405020304" pitchFamily="18" charset="0"/>
              </a:rPr>
              <a:t>),Temporal Analysis Module (LSTM):Analyzes temporal inconsistencies in video sequences with LSTM networks. Real-Time Processing Engine: Integrates feature extraction and analysis for real-time deep fake detection.</a:t>
            </a:r>
          </a:p>
          <a:p>
            <a:pPr algn="just"/>
            <a:endParaRPr lang="en-US" b="0" i="0" dirty="0">
              <a:solidFill>
                <a:srgbClr val="374151"/>
              </a:solidFill>
              <a:effectLst/>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b="1" i="0" dirty="0">
                <a:solidFill>
                  <a:srgbClr val="374151"/>
                </a:solidFill>
                <a:effectLst/>
                <a:latin typeface="Times New Roman" panose="02020603050405020304" pitchFamily="18" charset="0"/>
                <a:cs typeface="Times New Roman" panose="02020603050405020304" pitchFamily="18" charset="0"/>
              </a:rPr>
              <a:t>System Benefits</a:t>
            </a:r>
            <a:r>
              <a:rPr lang="en-US" b="0" i="0" dirty="0">
                <a:solidFill>
                  <a:srgbClr val="374151"/>
                </a:solidFill>
                <a:effectLst/>
                <a:latin typeface="Times New Roman" panose="02020603050405020304" pitchFamily="18" charset="0"/>
                <a:cs typeface="Times New Roman" panose="02020603050405020304" pitchFamily="18" charset="0"/>
              </a:rPr>
              <a:t> </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our proposed system aims to safeguard against the spread of misinformation and protect the integrity of digital content shared online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2793284"/>
      </p:ext>
    </p:extLst>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0CE4414-EB5A-7FB7-54C9-0FEFD6DB98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87271" y="833717"/>
            <a:ext cx="7252447" cy="51547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Flowchart: Process 2">
            <a:extLst>
              <a:ext uri="{FF2B5EF4-FFF2-40B4-BE49-F238E27FC236}">
                <a16:creationId xmlns:a16="http://schemas.microsoft.com/office/drawing/2014/main" id="{5881929B-24D6-C72E-9945-55ED170F06EA}"/>
              </a:ext>
            </a:extLst>
          </p:cNvPr>
          <p:cNvSpPr/>
          <p:nvPr/>
        </p:nvSpPr>
        <p:spPr>
          <a:xfrm>
            <a:off x="479613" y="833718"/>
            <a:ext cx="2877670" cy="5154706"/>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74899DED-9403-F753-523F-8D3273047DC1}"/>
              </a:ext>
            </a:extLst>
          </p:cNvPr>
          <p:cNvSpPr txBox="1"/>
          <p:nvPr/>
        </p:nvSpPr>
        <p:spPr>
          <a:xfrm>
            <a:off x="815788" y="2151529"/>
            <a:ext cx="2375647" cy="830997"/>
          </a:xfrm>
          <a:prstGeom prst="rect">
            <a:avLst/>
          </a:prstGeom>
          <a:noFill/>
        </p:spPr>
        <p:txBody>
          <a:bodyPr wrap="square" rtlCol="0">
            <a:spAutoFit/>
          </a:bodyPr>
          <a:lstStyle/>
          <a:p>
            <a:pPr algn="ctr"/>
            <a:r>
              <a:rPr lang="en-IN" sz="2400" b="1" dirty="0">
                <a:solidFill>
                  <a:schemeClr val="bg1"/>
                </a:solidFill>
              </a:rPr>
              <a:t>SYSTEM ARCHITECTURE</a:t>
            </a:r>
          </a:p>
        </p:txBody>
      </p:sp>
    </p:spTree>
    <p:extLst>
      <p:ext uri="{BB962C8B-B14F-4D97-AF65-F5344CB8AC3E}">
        <p14:creationId xmlns:p14="http://schemas.microsoft.com/office/powerpoint/2010/main" val="2215980039"/>
      </p:ext>
    </p:extLst>
  </p:cSld>
  <p:clrMapOvr>
    <a:masterClrMapping/>
  </p:clrMapOvr>
  <p:transition>
    <p:rand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24A29D-681B-483E-ACD0-C673BC677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5491" y="42862"/>
            <a:ext cx="8582025" cy="6772275"/>
          </a:xfrm>
          <a:prstGeom prst="rect">
            <a:avLst/>
          </a:prstGeom>
        </p:spPr>
      </p:pic>
      <p:sp>
        <p:nvSpPr>
          <p:cNvPr id="11" name="Rectangle: Rounded Corners 10">
            <a:extLst>
              <a:ext uri="{FF2B5EF4-FFF2-40B4-BE49-F238E27FC236}">
                <a16:creationId xmlns:a16="http://schemas.microsoft.com/office/drawing/2014/main" id="{0655F589-8534-4711-B357-90E56AB7FA24}"/>
              </a:ext>
            </a:extLst>
          </p:cNvPr>
          <p:cNvSpPr/>
          <p:nvPr/>
        </p:nvSpPr>
        <p:spPr>
          <a:xfrm>
            <a:off x="397566" y="337929"/>
            <a:ext cx="3027500" cy="6251714"/>
          </a:xfrm>
          <a:prstGeom prst="roundRect">
            <a:avLst>
              <a:gd name="adj" fmla="val 1355"/>
            </a:avLst>
          </a:prstGeom>
          <a:gradFill flip="none" rotWithShape="1">
            <a:gsLst>
              <a:gs pos="0">
                <a:srgbClr val="71358B">
                  <a:alpha val="85000"/>
                </a:srgbClr>
              </a:gs>
              <a:gs pos="100000">
                <a:srgbClr val="552968">
                  <a:alpha val="8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a:latin typeface="Times New Roman" panose="02020603050405020304" pitchFamily="18" charset="0"/>
                <a:cs typeface="Times New Roman" panose="02020603050405020304" pitchFamily="18" charset="0"/>
              </a:rPr>
              <a:t>HIGH LEVEL DESIGN</a:t>
            </a:r>
          </a:p>
        </p:txBody>
      </p:sp>
      <p:pic>
        <p:nvPicPr>
          <p:cNvPr id="12" name="Picture 11">
            <a:extLst>
              <a:ext uri="{FF2B5EF4-FFF2-40B4-BE49-F238E27FC236}">
                <a16:creationId xmlns:a16="http://schemas.microsoft.com/office/drawing/2014/main" id="{97C32130-3025-4DE9-8163-6A0A27CE8B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25066" y="4469192"/>
            <a:ext cx="1860254" cy="2233198"/>
          </a:xfrm>
          <a:prstGeom prst="rect">
            <a:avLst/>
          </a:prstGeom>
        </p:spPr>
      </p:pic>
    </p:spTree>
    <p:extLst>
      <p:ext uri="{BB962C8B-B14F-4D97-AF65-F5344CB8AC3E}">
        <p14:creationId xmlns:p14="http://schemas.microsoft.com/office/powerpoint/2010/main" val="3304257061"/>
      </p:ext>
    </p:extLst>
  </p:cSld>
  <p:clrMapOvr>
    <a:masterClrMapping/>
  </p:clrMapOvr>
  <p:transition>
    <p:rand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DBACE1-B6D4-F4E6-FE54-426CDD63B07F}"/>
              </a:ext>
            </a:extLst>
          </p:cNvPr>
          <p:cNvSpPr txBox="1"/>
          <p:nvPr/>
        </p:nvSpPr>
        <p:spPr>
          <a:xfrm>
            <a:off x="157418" y="328150"/>
            <a:ext cx="4360794" cy="523220"/>
          </a:xfrm>
          <a:prstGeom prst="rect">
            <a:avLst/>
          </a:prstGeom>
          <a:noFill/>
        </p:spPr>
        <p:txBody>
          <a:bodyPr wrap="square">
            <a:spAutoFit/>
          </a:bodyPr>
          <a:lstStyle/>
          <a:p>
            <a:r>
              <a:rPr lang="en-US" sz="2800" b="1" dirty="0">
                <a:latin typeface="Times New Roman" panose="02020603050405020304" pitchFamily="18" charset="0"/>
                <a:cs typeface="Times New Roman" panose="02020603050405020304" pitchFamily="18" charset="0"/>
              </a:rPr>
              <a:t>TOOLS AND PLATFORM</a:t>
            </a:r>
            <a:endParaRPr lang="en-IN" sz="28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D794F475-AB38-6557-E586-464BB052E37E}"/>
              </a:ext>
            </a:extLst>
          </p:cNvPr>
          <p:cNvSpPr txBox="1"/>
          <p:nvPr/>
        </p:nvSpPr>
        <p:spPr>
          <a:xfrm>
            <a:off x="331693" y="762342"/>
            <a:ext cx="10035428" cy="4954900"/>
          </a:xfrm>
          <a:prstGeom prst="rect">
            <a:avLst/>
          </a:prstGeom>
          <a:noFill/>
        </p:spPr>
        <p:txBody>
          <a:bodyPr wrap="square">
            <a:spAutoFit/>
          </a:bodyPr>
          <a:lstStyle/>
          <a:p>
            <a:pPr marR="17780" algn="just">
              <a:lnSpc>
                <a:spcPct val="150000"/>
              </a:lnSpc>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1.Programming Languages: Python.</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R="17780" algn="just">
              <a:lnSpc>
                <a:spcPct val="150000"/>
              </a:lnSpc>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2.Libraries and Frameworks: TensorFlow,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PyTorch</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Keras</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OpenCV, Scikit-learn.</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R="17780" algn="just">
              <a:lnSpc>
                <a:spcPct val="150000"/>
              </a:lnSpc>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3.Deepfake Detection Datasets: Celeb-DF provide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labeled</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data for training and evaluating deepfake detection model.</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R="17780" algn="just">
              <a:lnSpc>
                <a:spcPct val="150000"/>
              </a:lnSpc>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4. Pretrained Models: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ResNext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VGGNet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EfficientNet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pretrained on large-scale image .</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R="17780" algn="just">
              <a:lnSpc>
                <a:spcPct val="150000"/>
              </a:lnSpc>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5.Development Environment: </a:t>
            </a:r>
            <a:r>
              <a:rPr lang="en-IN" dirty="0">
                <a:latin typeface="Times New Roman" panose="02020603050405020304" pitchFamily="18" charset="0"/>
                <a:ea typeface="Calibri" panose="020F0502020204030204" pitchFamily="34" charset="0"/>
                <a:cs typeface="Times New Roman" panose="02020603050405020304" pitchFamily="18" charset="0"/>
              </a:rPr>
              <a:t>google </a:t>
            </a:r>
            <a:r>
              <a:rPr lang="en-IN" dirty="0" err="1">
                <a:latin typeface="Times New Roman" panose="02020603050405020304" pitchFamily="18" charset="0"/>
                <a:ea typeface="Calibri" panose="020F0502020204030204" pitchFamily="34" charset="0"/>
                <a:cs typeface="Times New Roman" panose="02020603050405020304" pitchFamily="18" charset="0"/>
              </a:rPr>
              <a:t>colab</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R="17780" algn="just">
              <a:lnSpc>
                <a:spcPct val="150000"/>
              </a:lnSpc>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6.Hardware: GPUs (Graphics Processing Units) or TPUs (Tensor Processing Units) can significantly speed up the training process of deep learning models, especially for large datasets and complex architectures.</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R="17780" algn="just">
              <a:lnSpc>
                <a:spcPct val="150000"/>
              </a:lnSpc>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7.Model Evaluation Tools: Tools for evaluating the performance of deepfake detection models, such as confusion matrices, precision-recall curves, and metrics like accuracy, precision, recall, and F1 score.</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1CA8A04-E8A4-B54B-D27E-15EB8F92ACEA}"/>
              </a:ext>
            </a:extLst>
          </p:cNvPr>
          <p:cNvSpPr>
            <a:spLocks noGrp="1"/>
          </p:cNvSpPr>
          <p:nvPr>
            <p:ph type="sldNum" sz="quarter" idx="12"/>
          </p:nvPr>
        </p:nvSpPr>
        <p:spPr/>
        <p:txBody>
          <a:bodyPr/>
          <a:lstStyle/>
          <a:p>
            <a:fld id="{B5CEABB6-07DC-46E8-9B57-56EC44A396E5}" type="slidenum">
              <a:rPr lang="en-US" smtClean="0"/>
              <a:t>16</a:t>
            </a:fld>
            <a:endParaRPr lang="en-US" dirty="0"/>
          </a:p>
        </p:txBody>
      </p:sp>
    </p:spTree>
    <p:extLst>
      <p:ext uri="{BB962C8B-B14F-4D97-AF65-F5344CB8AC3E}">
        <p14:creationId xmlns:p14="http://schemas.microsoft.com/office/powerpoint/2010/main" val="4196981951"/>
      </p:ext>
    </p:extLst>
  </p:cSld>
  <p:clrMapOvr>
    <a:masterClrMapping/>
  </p:clrMapOvr>
  <p:transition>
    <p:rand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udio 3">
            <a:hlinkClick r:id="" action="ppaction://media"/>
            <a:extLst>
              <a:ext uri="{FF2B5EF4-FFF2-40B4-BE49-F238E27FC236}">
                <a16:creationId xmlns:a16="http://schemas.microsoft.com/office/drawing/2014/main" id="{609894E3-4757-4565-870B-2341CD1ED9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pic>
        <p:nvPicPr>
          <p:cNvPr id="6" name="Picture 5">
            <a:extLst>
              <a:ext uri="{FF2B5EF4-FFF2-40B4-BE49-F238E27FC236}">
                <a16:creationId xmlns:a16="http://schemas.microsoft.com/office/drawing/2014/main" id="{B8E4C0E7-D73C-4C4C-85B3-A3A6CD0451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22160" y="438539"/>
            <a:ext cx="5161073" cy="6419461"/>
          </a:xfrm>
          <a:prstGeom prst="rect">
            <a:avLst/>
          </a:prstGeom>
        </p:spPr>
      </p:pic>
      <p:sp>
        <p:nvSpPr>
          <p:cNvPr id="8" name="Rectangle: Rounded Corners 7">
            <a:extLst>
              <a:ext uri="{FF2B5EF4-FFF2-40B4-BE49-F238E27FC236}">
                <a16:creationId xmlns:a16="http://schemas.microsoft.com/office/drawing/2014/main" id="{79155533-E7D5-46F2-99CB-C111F205D1F5}"/>
              </a:ext>
            </a:extLst>
          </p:cNvPr>
          <p:cNvSpPr/>
          <p:nvPr/>
        </p:nvSpPr>
        <p:spPr>
          <a:xfrm>
            <a:off x="215899" y="744507"/>
            <a:ext cx="2447787" cy="5810349"/>
          </a:xfrm>
          <a:prstGeom prst="roundRect">
            <a:avLst>
              <a:gd name="adj" fmla="val 1355"/>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IN" sz="4000" dirty="0">
                <a:latin typeface="Times New Roman" panose="02020603050405020304" pitchFamily="18" charset="0"/>
                <a:cs typeface="Times New Roman" panose="02020603050405020304" pitchFamily="18" charset="0"/>
              </a:rPr>
              <a:t>Pre-processing</a:t>
            </a:r>
          </a:p>
        </p:txBody>
      </p:sp>
      <p:grpSp>
        <p:nvGrpSpPr>
          <p:cNvPr id="9" name="Group 8">
            <a:extLst>
              <a:ext uri="{FF2B5EF4-FFF2-40B4-BE49-F238E27FC236}">
                <a16:creationId xmlns:a16="http://schemas.microsoft.com/office/drawing/2014/main" id="{79F69214-CD84-4471-8017-11B095A28385}"/>
              </a:ext>
            </a:extLst>
          </p:cNvPr>
          <p:cNvGrpSpPr/>
          <p:nvPr/>
        </p:nvGrpSpPr>
        <p:grpSpPr>
          <a:xfrm rot="16200000">
            <a:off x="978635" y="2731216"/>
            <a:ext cx="5810353" cy="1836934"/>
            <a:chOff x="459141" y="1364776"/>
            <a:chExt cx="11272294" cy="3312126"/>
          </a:xfrm>
        </p:grpSpPr>
        <p:sp>
          <p:nvSpPr>
            <p:cNvPr id="10" name="Freeform: Shape 9">
              <a:extLst>
                <a:ext uri="{FF2B5EF4-FFF2-40B4-BE49-F238E27FC236}">
                  <a16:creationId xmlns:a16="http://schemas.microsoft.com/office/drawing/2014/main" id="{8DAF59CF-15A6-4FB8-A05D-7189E16202DD}"/>
                </a:ext>
              </a:extLst>
            </p:cNvPr>
            <p:cNvSpPr/>
            <p:nvPr/>
          </p:nvSpPr>
          <p:spPr>
            <a:xfrm>
              <a:off x="562907" y="1364776"/>
              <a:ext cx="11066186" cy="2578837"/>
            </a:xfrm>
            <a:custGeom>
              <a:avLst/>
              <a:gdLst>
                <a:gd name="connsiteX0" fmla="*/ 1116000 w 9577855"/>
                <a:gd name="connsiteY0" fmla="*/ 0 h 2232000"/>
                <a:gd name="connsiteX1" fmla="*/ 1116000 w 9577855"/>
                <a:gd name="connsiteY1" fmla="*/ 395979 h 2232000"/>
                <a:gd name="connsiteX2" fmla="*/ 395978 w 9577855"/>
                <a:gd name="connsiteY2" fmla="*/ 1116000 h 2232000"/>
                <a:gd name="connsiteX3" fmla="*/ 1116000 w 9577855"/>
                <a:gd name="connsiteY3" fmla="*/ 1836021 h 2232000"/>
                <a:gd name="connsiteX4" fmla="*/ 1821392 w 9577855"/>
                <a:gd name="connsiteY4" fmla="*/ 1261110 h 2232000"/>
                <a:gd name="connsiteX5" fmla="*/ 1835903 w 9577855"/>
                <a:gd name="connsiteY5" fmla="*/ 1117164 h 2232000"/>
                <a:gd name="connsiteX6" fmla="*/ 1834504 w 9577855"/>
                <a:gd name="connsiteY6" fmla="*/ 1117164 h 2232000"/>
                <a:gd name="connsiteX7" fmla="*/ 1834445 w 9577855"/>
                <a:gd name="connsiteY7" fmla="*/ 1116000 h 2232000"/>
                <a:gd name="connsiteX8" fmla="*/ 2950445 w 9577855"/>
                <a:gd name="connsiteY8" fmla="*/ 0 h 2232000"/>
                <a:gd name="connsiteX9" fmla="*/ 4066445 w 9577855"/>
                <a:gd name="connsiteY9" fmla="*/ 1116000 h 2232000"/>
                <a:gd name="connsiteX10" fmla="*/ 4068906 w 9577855"/>
                <a:gd name="connsiteY10" fmla="*/ 1116000 h 2232000"/>
                <a:gd name="connsiteX11" fmla="*/ 4788927 w 9577855"/>
                <a:gd name="connsiteY11" fmla="*/ 1836021 h 2232000"/>
                <a:gd name="connsiteX12" fmla="*/ 5508948 w 9577855"/>
                <a:gd name="connsiteY12" fmla="*/ 1116000 h 2232000"/>
                <a:gd name="connsiteX13" fmla="*/ 5510178 w 9577855"/>
                <a:gd name="connsiteY13" fmla="*/ 1116000 h 2232000"/>
                <a:gd name="connsiteX14" fmla="*/ 6626178 w 9577855"/>
                <a:gd name="connsiteY14" fmla="*/ 0 h 2232000"/>
                <a:gd name="connsiteX15" fmla="*/ 7742178 w 9577855"/>
                <a:gd name="connsiteY15" fmla="*/ 1116000 h 2232000"/>
                <a:gd name="connsiteX16" fmla="*/ 7742119 w 9577855"/>
                <a:gd name="connsiteY16" fmla="*/ 1117164 h 2232000"/>
                <a:gd name="connsiteX17" fmla="*/ 7741951 w 9577855"/>
                <a:gd name="connsiteY17" fmla="*/ 1117164 h 2232000"/>
                <a:gd name="connsiteX18" fmla="*/ 7756462 w 9577855"/>
                <a:gd name="connsiteY18" fmla="*/ 1261110 h 2232000"/>
                <a:gd name="connsiteX19" fmla="*/ 8461855 w 9577855"/>
                <a:gd name="connsiteY19" fmla="*/ 1836021 h 2232000"/>
                <a:gd name="connsiteX20" fmla="*/ 9181876 w 9577855"/>
                <a:gd name="connsiteY20" fmla="*/ 1116000 h 2232000"/>
                <a:gd name="connsiteX21" fmla="*/ 9577855 w 9577855"/>
                <a:gd name="connsiteY21" fmla="*/ 1116000 h 2232000"/>
                <a:gd name="connsiteX22" fmla="*/ 8461855 w 9577855"/>
                <a:gd name="connsiteY22" fmla="*/ 2232000 h 2232000"/>
                <a:gd name="connsiteX23" fmla="*/ 7345855 w 9577855"/>
                <a:gd name="connsiteY23" fmla="*/ 1116000 h 2232000"/>
                <a:gd name="connsiteX24" fmla="*/ 7346199 w 9577855"/>
                <a:gd name="connsiteY24" fmla="*/ 1116000 h 2232000"/>
                <a:gd name="connsiteX25" fmla="*/ 6626178 w 9577855"/>
                <a:gd name="connsiteY25" fmla="*/ 395979 h 2232000"/>
                <a:gd name="connsiteX26" fmla="*/ 5906157 w 9577855"/>
                <a:gd name="connsiteY26" fmla="*/ 1116000 h 2232000"/>
                <a:gd name="connsiteX27" fmla="*/ 5906216 w 9577855"/>
                <a:gd name="connsiteY27" fmla="*/ 1117164 h 2232000"/>
                <a:gd name="connsiteX28" fmla="*/ 5904810 w 9577855"/>
                <a:gd name="connsiteY28" fmla="*/ 1117164 h 2232000"/>
                <a:gd name="connsiteX29" fmla="*/ 5882254 w 9577855"/>
                <a:gd name="connsiteY29" fmla="*/ 1340913 h 2232000"/>
                <a:gd name="connsiteX30" fmla="*/ 4788927 w 9577855"/>
                <a:gd name="connsiteY30" fmla="*/ 2232000 h 2232000"/>
                <a:gd name="connsiteX31" fmla="*/ 3695600 w 9577855"/>
                <a:gd name="connsiteY31" fmla="*/ 1340913 h 2232000"/>
                <a:gd name="connsiteX32" fmla="*/ 3673045 w 9577855"/>
                <a:gd name="connsiteY32" fmla="*/ 1117164 h 2232000"/>
                <a:gd name="connsiteX33" fmla="*/ 3670407 w 9577855"/>
                <a:gd name="connsiteY33" fmla="*/ 1117164 h 2232000"/>
                <a:gd name="connsiteX34" fmla="*/ 3670466 w 9577855"/>
                <a:gd name="connsiteY34" fmla="*/ 1116000 h 2232000"/>
                <a:gd name="connsiteX35" fmla="*/ 2950445 w 9577855"/>
                <a:gd name="connsiteY35" fmla="*/ 395979 h 2232000"/>
                <a:gd name="connsiteX36" fmla="*/ 2230425 w 9577855"/>
                <a:gd name="connsiteY36" fmla="*/ 1116000 h 2232000"/>
                <a:gd name="connsiteX37" fmla="*/ 2231999 w 9577855"/>
                <a:gd name="connsiteY37" fmla="*/ 1116000 h 2232000"/>
                <a:gd name="connsiteX38" fmla="*/ 1116000 w 9577855"/>
                <a:gd name="connsiteY38" fmla="*/ 2232000 h 2232000"/>
                <a:gd name="connsiteX39" fmla="*/ 0 w 9577855"/>
                <a:gd name="connsiteY39" fmla="*/ 1116000 h 2232000"/>
                <a:gd name="connsiteX40" fmla="*/ 1116000 w 9577855"/>
                <a:gd name="connsiteY40" fmla="*/ 0 h 22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577855" h="2232000">
                  <a:moveTo>
                    <a:pt x="1116000" y="0"/>
                  </a:moveTo>
                  <a:lnTo>
                    <a:pt x="1116000" y="395979"/>
                  </a:lnTo>
                  <a:cubicBezTo>
                    <a:pt x="718343" y="395979"/>
                    <a:pt x="395978" y="718343"/>
                    <a:pt x="395978" y="1116000"/>
                  </a:cubicBezTo>
                  <a:cubicBezTo>
                    <a:pt x="395978" y="1513657"/>
                    <a:pt x="718343" y="1836021"/>
                    <a:pt x="1116000" y="1836021"/>
                  </a:cubicBezTo>
                  <a:cubicBezTo>
                    <a:pt x="1463949" y="1836021"/>
                    <a:pt x="1754253" y="1589211"/>
                    <a:pt x="1821392" y="1261110"/>
                  </a:cubicBezTo>
                  <a:lnTo>
                    <a:pt x="1835903" y="1117164"/>
                  </a:lnTo>
                  <a:lnTo>
                    <a:pt x="1834504" y="1117164"/>
                  </a:lnTo>
                  <a:lnTo>
                    <a:pt x="1834445" y="1116000"/>
                  </a:lnTo>
                  <a:cubicBezTo>
                    <a:pt x="1834445" y="499650"/>
                    <a:pt x="2334095" y="0"/>
                    <a:pt x="2950445" y="0"/>
                  </a:cubicBezTo>
                  <a:cubicBezTo>
                    <a:pt x="3566795" y="0"/>
                    <a:pt x="4066445" y="499650"/>
                    <a:pt x="4066445" y="1116000"/>
                  </a:cubicBezTo>
                  <a:lnTo>
                    <a:pt x="4068906" y="1116000"/>
                  </a:lnTo>
                  <a:cubicBezTo>
                    <a:pt x="4068906" y="1513657"/>
                    <a:pt x="4391270" y="1836021"/>
                    <a:pt x="4788927" y="1836021"/>
                  </a:cubicBezTo>
                  <a:cubicBezTo>
                    <a:pt x="5186584" y="1836021"/>
                    <a:pt x="5508948" y="1513657"/>
                    <a:pt x="5508948" y="1116000"/>
                  </a:cubicBezTo>
                  <a:lnTo>
                    <a:pt x="5510178" y="1116000"/>
                  </a:lnTo>
                  <a:cubicBezTo>
                    <a:pt x="5510178" y="499650"/>
                    <a:pt x="6009828" y="0"/>
                    <a:pt x="6626178" y="0"/>
                  </a:cubicBezTo>
                  <a:cubicBezTo>
                    <a:pt x="7242528" y="0"/>
                    <a:pt x="7742178" y="499650"/>
                    <a:pt x="7742178" y="1116000"/>
                  </a:cubicBezTo>
                  <a:lnTo>
                    <a:pt x="7742119" y="1117164"/>
                  </a:lnTo>
                  <a:lnTo>
                    <a:pt x="7741951" y="1117164"/>
                  </a:lnTo>
                  <a:lnTo>
                    <a:pt x="7756462" y="1261110"/>
                  </a:lnTo>
                  <a:cubicBezTo>
                    <a:pt x="7823601" y="1589211"/>
                    <a:pt x="8113905" y="1836021"/>
                    <a:pt x="8461855" y="1836021"/>
                  </a:cubicBezTo>
                  <a:cubicBezTo>
                    <a:pt x="8859512" y="1836021"/>
                    <a:pt x="9181876" y="1513657"/>
                    <a:pt x="9181876" y="1116000"/>
                  </a:cubicBezTo>
                  <a:lnTo>
                    <a:pt x="9577855" y="1116000"/>
                  </a:lnTo>
                  <a:cubicBezTo>
                    <a:pt x="9577855" y="1732350"/>
                    <a:pt x="9078205" y="2232000"/>
                    <a:pt x="8461855" y="2232000"/>
                  </a:cubicBezTo>
                  <a:cubicBezTo>
                    <a:pt x="7845505" y="2232000"/>
                    <a:pt x="7345855" y="1732350"/>
                    <a:pt x="7345855" y="1116000"/>
                  </a:cubicBezTo>
                  <a:lnTo>
                    <a:pt x="7346199" y="1116000"/>
                  </a:lnTo>
                  <a:cubicBezTo>
                    <a:pt x="7346199" y="718343"/>
                    <a:pt x="7023835" y="395979"/>
                    <a:pt x="6626178" y="395979"/>
                  </a:cubicBezTo>
                  <a:cubicBezTo>
                    <a:pt x="6228521" y="395979"/>
                    <a:pt x="5906157" y="718343"/>
                    <a:pt x="5906157" y="1116000"/>
                  </a:cubicBezTo>
                  <a:lnTo>
                    <a:pt x="5906216" y="1117164"/>
                  </a:lnTo>
                  <a:lnTo>
                    <a:pt x="5904810" y="1117164"/>
                  </a:lnTo>
                  <a:lnTo>
                    <a:pt x="5882254" y="1340913"/>
                  </a:lnTo>
                  <a:cubicBezTo>
                    <a:pt x="5778191" y="1849456"/>
                    <a:pt x="5328233" y="2232000"/>
                    <a:pt x="4788927" y="2232000"/>
                  </a:cubicBezTo>
                  <a:cubicBezTo>
                    <a:pt x="4249621" y="2232000"/>
                    <a:pt x="3799663" y="1849456"/>
                    <a:pt x="3695600" y="1340913"/>
                  </a:cubicBezTo>
                  <a:lnTo>
                    <a:pt x="3673045" y="1117164"/>
                  </a:lnTo>
                  <a:lnTo>
                    <a:pt x="3670407" y="1117164"/>
                  </a:lnTo>
                  <a:lnTo>
                    <a:pt x="3670466" y="1116000"/>
                  </a:lnTo>
                  <a:cubicBezTo>
                    <a:pt x="3670466" y="718343"/>
                    <a:pt x="3348102" y="395979"/>
                    <a:pt x="2950445" y="395979"/>
                  </a:cubicBezTo>
                  <a:cubicBezTo>
                    <a:pt x="2552788" y="395979"/>
                    <a:pt x="2230425" y="718343"/>
                    <a:pt x="2230425" y="1116000"/>
                  </a:cubicBezTo>
                  <a:lnTo>
                    <a:pt x="2231999" y="1116000"/>
                  </a:lnTo>
                  <a:cubicBezTo>
                    <a:pt x="2231999" y="1732350"/>
                    <a:pt x="1732350" y="2232000"/>
                    <a:pt x="1116000" y="2232000"/>
                  </a:cubicBezTo>
                  <a:cubicBezTo>
                    <a:pt x="499649" y="2232000"/>
                    <a:pt x="0" y="1732350"/>
                    <a:pt x="0" y="1116000"/>
                  </a:cubicBezTo>
                  <a:cubicBezTo>
                    <a:pt x="0" y="499650"/>
                    <a:pt x="499649" y="0"/>
                    <a:pt x="1116000" y="0"/>
                  </a:cubicBezTo>
                  <a:close/>
                </a:path>
              </a:pathLst>
            </a:custGeom>
            <a:gradFill flip="none" rotWithShape="1">
              <a:gsLst>
                <a:gs pos="75000">
                  <a:srgbClr val="3E7AAC"/>
                </a:gs>
                <a:gs pos="50000">
                  <a:srgbClr val="9A187A"/>
                </a:gs>
                <a:gs pos="25000">
                  <a:srgbClr val="BF5555"/>
                </a:gs>
                <a:gs pos="0">
                  <a:srgbClr val="EF5024"/>
                </a:gs>
                <a:gs pos="100000">
                  <a:srgbClr val="48A18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1" name="Rectangle: Rounded Corners 10">
              <a:extLst>
                <a:ext uri="{FF2B5EF4-FFF2-40B4-BE49-F238E27FC236}">
                  <a16:creationId xmlns:a16="http://schemas.microsoft.com/office/drawing/2014/main" id="{77F8A1E8-8276-4017-B8BC-AB6D7C0DEDF0}"/>
                </a:ext>
              </a:extLst>
            </p:cNvPr>
            <p:cNvSpPr/>
            <p:nvPr/>
          </p:nvSpPr>
          <p:spPr>
            <a:xfrm>
              <a:off x="459141" y="4443664"/>
              <a:ext cx="11272294" cy="128336"/>
            </a:xfrm>
            <a:prstGeom prst="roundRect">
              <a:avLst/>
            </a:prstGeom>
            <a:solidFill>
              <a:srgbClr val="CBD1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Oval 11">
              <a:extLst>
                <a:ext uri="{FF2B5EF4-FFF2-40B4-BE49-F238E27FC236}">
                  <a16:creationId xmlns:a16="http://schemas.microsoft.com/office/drawing/2014/main" id="{4D7ACA90-0608-4905-BFDE-E2FF0E81281F}"/>
                </a:ext>
              </a:extLst>
            </p:cNvPr>
            <p:cNvSpPr/>
            <p:nvPr/>
          </p:nvSpPr>
          <p:spPr>
            <a:xfrm>
              <a:off x="1676400" y="4339390"/>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16754E02-FB80-4B62-B476-93DA5CF9A4DD}"/>
                </a:ext>
              </a:extLst>
            </p:cNvPr>
            <p:cNvSpPr/>
            <p:nvPr/>
          </p:nvSpPr>
          <p:spPr>
            <a:xfrm>
              <a:off x="3799444" y="4339390"/>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2A545DEC-2B92-445A-8BEE-047281FE2A7E}"/>
                </a:ext>
              </a:extLst>
            </p:cNvPr>
            <p:cNvSpPr/>
            <p:nvPr/>
          </p:nvSpPr>
          <p:spPr>
            <a:xfrm>
              <a:off x="5921067" y="4339390"/>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A10FFA6F-22F2-4CF1-9887-C52F05B88E91}"/>
                </a:ext>
              </a:extLst>
            </p:cNvPr>
            <p:cNvSpPr/>
            <p:nvPr/>
          </p:nvSpPr>
          <p:spPr>
            <a:xfrm>
              <a:off x="8055671" y="4339390"/>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C7FA40D8-70EE-4C17-9153-DE7C2CEC5890}"/>
                </a:ext>
              </a:extLst>
            </p:cNvPr>
            <p:cNvSpPr/>
            <p:nvPr/>
          </p:nvSpPr>
          <p:spPr>
            <a:xfrm>
              <a:off x="10171232" y="4340018"/>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7" name="Straight Connector 16">
              <a:extLst>
                <a:ext uri="{FF2B5EF4-FFF2-40B4-BE49-F238E27FC236}">
                  <a16:creationId xmlns:a16="http://schemas.microsoft.com/office/drawing/2014/main" id="{B1AE313A-37C3-410F-A60A-567A5AF994E3}"/>
                </a:ext>
              </a:extLst>
            </p:cNvPr>
            <p:cNvCxnSpPr>
              <a:cxnSpLocks/>
            </p:cNvCxnSpPr>
            <p:nvPr/>
          </p:nvCxnSpPr>
          <p:spPr>
            <a:xfrm>
              <a:off x="1844842" y="3943604"/>
              <a:ext cx="0" cy="564228"/>
            </a:xfrm>
            <a:prstGeom prst="line">
              <a:avLst/>
            </a:prstGeom>
            <a:ln w="38100">
              <a:solidFill>
                <a:srgbClr val="EF5024"/>
              </a:solidFill>
              <a:tailEnd type="oval" w="lg" len="lg"/>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90B0247-20EE-4709-8192-F5DF4B45031E}"/>
                </a:ext>
              </a:extLst>
            </p:cNvPr>
            <p:cNvCxnSpPr>
              <a:cxnSpLocks/>
            </p:cNvCxnSpPr>
            <p:nvPr/>
          </p:nvCxnSpPr>
          <p:spPr>
            <a:xfrm>
              <a:off x="3966465" y="3512626"/>
              <a:ext cx="0" cy="995206"/>
            </a:xfrm>
            <a:prstGeom prst="line">
              <a:avLst/>
            </a:prstGeom>
            <a:ln w="38100">
              <a:solidFill>
                <a:srgbClr val="BE524F"/>
              </a:solidFill>
              <a:tailEnd type="oval" w="lg" len="lg"/>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8345B7D-91FE-45BD-AA89-28D7F8221E68}"/>
                </a:ext>
              </a:extLst>
            </p:cNvPr>
            <p:cNvCxnSpPr>
              <a:cxnSpLocks/>
            </p:cNvCxnSpPr>
            <p:nvPr/>
          </p:nvCxnSpPr>
          <p:spPr>
            <a:xfrm>
              <a:off x="8224113" y="3491499"/>
              <a:ext cx="0" cy="1016333"/>
            </a:xfrm>
            <a:prstGeom prst="line">
              <a:avLst/>
            </a:prstGeom>
            <a:ln w="38100">
              <a:solidFill>
                <a:srgbClr val="3E7AAC"/>
              </a:solidFill>
              <a:tailEnd type="oval" w="lg" len="lg"/>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C860FFD-1899-4DA6-96EA-1008B3DCE062}"/>
                </a:ext>
              </a:extLst>
            </p:cNvPr>
            <p:cNvCxnSpPr>
              <a:cxnSpLocks/>
            </p:cNvCxnSpPr>
            <p:nvPr/>
          </p:nvCxnSpPr>
          <p:spPr>
            <a:xfrm>
              <a:off x="6095999" y="3943613"/>
              <a:ext cx="1" cy="564219"/>
            </a:xfrm>
            <a:prstGeom prst="line">
              <a:avLst/>
            </a:prstGeom>
            <a:ln w="38100">
              <a:solidFill>
                <a:srgbClr val="9A187A"/>
              </a:solidFill>
              <a:tailEnd type="oval" w="lg" len="lg"/>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86EA234-9CBB-426A-B5D3-881F16406870}"/>
                </a:ext>
              </a:extLst>
            </p:cNvPr>
            <p:cNvCxnSpPr>
              <a:cxnSpLocks/>
            </p:cNvCxnSpPr>
            <p:nvPr/>
          </p:nvCxnSpPr>
          <p:spPr>
            <a:xfrm>
              <a:off x="10339674" y="3943613"/>
              <a:ext cx="0" cy="564219"/>
            </a:xfrm>
            <a:prstGeom prst="line">
              <a:avLst/>
            </a:prstGeom>
            <a:ln w="38100">
              <a:solidFill>
                <a:srgbClr val="48A180"/>
              </a:solidFill>
              <a:tailEnd type="oval" w="lg" len="lg"/>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BE824A8A-FE5F-41C3-B047-9A48169DDD7E}"/>
                </a:ext>
              </a:extLst>
            </p:cNvPr>
            <p:cNvSpPr/>
            <p:nvPr/>
          </p:nvSpPr>
          <p:spPr>
            <a:xfrm>
              <a:off x="992870"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Oval 22">
              <a:extLst>
                <a:ext uri="{FF2B5EF4-FFF2-40B4-BE49-F238E27FC236}">
                  <a16:creationId xmlns:a16="http://schemas.microsoft.com/office/drawing/2014/main" id="{8F3D25A7-00D2-4B09-B88C-5D09BAE99F7B}"/>
                </a:ext>
              </a:extLst>
            </p:cNvPr>
            <p:cNvSpPr/>
            <p:nvPr/>
          </p:nvSpPr>
          <p:spPr>
            <a:xfrm>
              <a:off x="3121694"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Oval 23">
              <a:extLst>
                <a:ext uri="{FF2B5EF4-FFF2-40B4-BE49-F238E27FC236}">
                  <a16:creationId xmlns:a16="http://schemas.microsoft.com/office/drawing/2014/main" id="{DA8EB01D-6F55-488B-9DC7-41C096858F10}"/>
                </a:ext>
              </a:extLst>
            </p:cNvPr>
            <p:cNvSpPr/>
            <p:nvPr/>
          </p:nvSpPr>
          <p:spPr>
            <a:xfrm>
              <a:off x="5250518"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Oval 24">
              <a:extLst>
                <a:ext uri="{FF2B5EF4-FFF2-40B4-BE49-F238E27FC236}">
                  <a16:creationId xmlns:a16="http://schemas.microsoft.com/office/drawing/2014/main" id="{6EF11256-6438-41E8-99E1-961AC423B0CC}"/>
                </a:ext>
              </a:extLst>
            </p:cNvPr>
            <p:cNvSpPr/>
            <p:nvPr/>
          </p:nvSpPr>
          <p:spPr>
            <a:xfrm>
              <a:off x="7379342"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Oval 25">
              <a:extLst>
                <a:ext uri="{FF2B5EF4-FFF2-40B4-BE49-F238E27FC236}">
                  <a16:creationId xmlns:a16="http://schemas.microsoft.com/office/drawing/2014/main" id="{F738A37B-A90C-4728-87FD-8D58721664D9}"/>
                </a:ext>
              </a:extLst>
            </p:cNvPr>
            <p:cNvSpPr/>
            <p:nvPr/>
          </p:nvSpPr>
          <p:spPr>
            <a:xfrm>
              <a:off x="9508165"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BCE70F07-56F6-4A15-A5D5-D3207B81FA26}"/>
                </a:ext>
              </a:extLst>
            </p:cNvPr>
            <p:cNvSpPr txBox="1"/>
            <p:nvPr/>
          </p:nvSpPr>
          <p:spPr>
            <a:xfrm rot="5400000">
              <a:off x="1452640" y="2064851"/>
              <a:ext cx="770020" cy="1165382"/>
            </a:xfrm>
            <a:prstGeom prst="rect">
              <a:avLst/>
            </a:prstGeom>
            <a:noFill/>
          </p:spPr>
          <p:txBody>
            <a:bodyPr wrap="square" rtlCol="0">
              <a:spAutoFit/>
            </a:bodyPr>
            <a:lstStyle/>
            <a:p>
              <a:pPr algn="ctr"/>
              <a:r>
                <a:rPr lang="en-IN" sz="3600" dirty="0">
                  <a:solidFill>
                    <a:srgbClr val="EF5024"/>
                  </a:solidFill>
                  <a:latin typeface="Eurostile BQ" pitchFamily="50" charset="0"/>
                  <a:ea typeface="Open Sans" panose="020B0606030504020204" pitchFamily="34" charset="0"/>
                  <a:cs typeface="Open Sans" panose="020B0606030504020204" pitchFamily="34" charset="0"/>
                </a:rPr>
                <a:t>5</a:t>
              </a:r>
            </a:p>
          </p:txBody>
        </p:sp>
        <p:sp>
          <p:nvSpPr>
            <p:cNvPr id="28" name="TextBox 27">
              <a:extLst>
                <a:ext uri="{FF2B5EF4-FFF2-40B4-BE49-F238E27FC236}">
                  <a16:creationId xmlns:a16="http://schemas.microsoft.com/office/drawing/2014/main" id="{E5F35AC6-CE2A-47A1-BE18-943C60DFE7CA}"/>
                </a:ext>
              </a:extLst>
            </p:cNvPr>
            <p:cNvSpPr txBox="1"/>
            <p:nvPr/>
          </p:nvSpPr>
          <p:spPr>
            <a:xfrm rot="5400000">
              <a:off x="3581456" y="2044875"/>
              <a:ext cx="770020" cy="1165382"/>
            </a:xfrm>
            <a:prstGeom prst="rect">
              <a:avLst/>
            </a:prstGeom>
            <a:noFill/>
          </p:spPr>
          <p:txBody>
            <a:bodyPr wrap="square" rtlCol="0">
              <a:spAutoFit/>
            </a:bodyPr>
            <a:lstStyle/>
            <a:p>
              <a:pPr algn="ctr"/>
              <a:r>
                <a:rPr lang="en-IN" sz="3600" dirty="0">
                  <a:solidFill>
                    <a:srgbClr val="BE524F"/>
                  </a:solidFill>
                  <a:latin typeface="Eurostile BQ" pitchFamily="50" charset="0"/>
                  <a:ea typeface="Open Sans" panose="020B0606030504020204" pitchFamily="34" charset="0"/>
                  <a:cs typeface="Open Sans" panose="020B0606030504020204" pitchFamily="34" charset="0"/>
                </a:rPr>
                <a:t>4</a:t>
              </a:r>
            </a:p>
          </p:txBody>
        </p:sp>
        <p:sp>
          <p:nvSpPr>
            <p:cNvPr id="29" name="TextBox 28">
              <a:extLst>
                <a:ext uri="{FF2B5EF4-FFF2-40B4-BE49-F238E27FC236}">
                  <a16:creationId xmlns:a16="http://schemas.microsoft.com/office/drawing/2014/main" id="{2CA76E6D-B4E5-4C3A-BDB2-C78844D05595}"/>
                </a:ext>
              </a:extLst>
            </p:cNvPr>
            <p:cNvSpPr txBox="1"/>
            <p:nvPr/>
          </p:nvSpPr>
          <p:spPr>
            <a:xfrm rot="5400000">
              <a:off x="5741099" y="2001628"/>
              <a:ext cx="770020" cy="1165382"/>
            </a:xfrm>
            <a:prstGeom prst="rect">
              <a:avLst/>
            </a:prstGeom>
            <a:noFill/>
          </p:spPr>
          <p:txBody>
            <a:bodyPr wrap="square" rtlCol="0">
              <a:spAutoFit/>
            </a:bodyPr>
            <a:lstStyle/>
            <a:p>
              <a:pPr algn="ctr"/>
              <a:r>
                <a:rPr lang="en-IN" sz="3600" dirty="0">
                  <a:solidFill>
                    <a:srgbClr val="9A187A"/>
                  </a:solidFill>
                  <a:latin typeface="Eurostile BQ" pitchFamily="50" charset="0"/>
                  <a:ea typeface="Open Sans" panose="020B0606030504020204" pitchFamily="34" charset="0"/>
                  <a:cs typeface="Open Sans" panose="020B0606030504020204" pitchFamily="34" charset="0"/>
                </a:rPr>
                <a:t>3</a:t>
              </a:r>
            </a:p>
          </p:txBody>
        </p:sp>
        <p:sp>
          <p:nvSpPr>
            <p:cNvPr id="30" name="TextBox 29">
              <a:extLst>
                <a:ext uri="{FF2B5EF4-FFF2-40B4-BE49-F238E27FC236}">
                  <a16:creationId xmlns:a16="http://schemas.microsoft.com/office/drawing/2014/main" id="{C0E4E7D6-7207-4107-9B87-62E290B9D642}"/>
                </a:ext>
              </a:extLst>
            </p:cNvPr>
            <p:cNvSpPr txBox="1"/>
            <p:nvPr/>
          </p:nvSpPr>
          <p:spPr>
            <a:xfrm rot="5400000">
              <a:off x="7839105" y="2049743"/>
              <a:ext cx="770020" cy="1165382"/>
            </a:xfrm>
            <a:prstGeom prst="rect">
              <a:avLst/>
            </a:prstGeom>
            <a:noFill/>
          </p:spPr>
          <p:txBody>
            <a:bodyPr wrap="square" rtlCol="0">
              <a:spAutoFit/>
            </a:bodyPr>
            <a:lstStyle/>
            <a:p>
              <a:pPr algn="ctr"/>
              <a:r>
                <a:rPr lang="en-IN" sz="3600" dirty="0">
                  <a:solidFill>
                    <a:srgbClr val="3E7AAC"/>
                  </a:solidFill>
                  <a:latin typeface="Eurostile BQ" pitchFamily="50" charset="0"/>
                  <a:ea typeface="Open Sans" panose="020B0606030504020204" pitchFamily="34" charset="0"/>
                  <a:cs typeface="Open Sans" panose="020B0606030504020204" pitchFamily="34" charset="0"/>
                </a:rPr>
                <a:t>2</a:t>
              </a:r>
            </a:p>
          </p:txBody>
        </p:sp>
        <p:sp>
          <p:nvSpPr>
            <p:cNvPr id="31" name="TextBox 30">
              <a:extLst>
                <a:ext uri="{FF2B5EF4-FFF2-40B4-BE49-F238E27FC236}">
                  <a16:creationId xmlns:a16="http://schemas.microsoft.com/office/drawing/2014/main" id="{CE76F357-AFE9-464C-959E-DC268494F6E2}"/>
                </a:ext>
              </a:extLst>
            </p:cNvPr>
            <p:cNvSpPr txBox="1"/>
            <p:nvPr/>
          </p:nvSpPr>
          <p:spPr>
            <a:xfrm rot="5400000">
              <a:off x="9967926" y="2096933"/>
              <a:ext cx="770020" cy="1165382"/>
            </a:xfrm>
            <a:prstGeom prst="rect">
              <a:avLst/>
            </a:prstGeom>
            <a:noFill/>
          </p:spPr>
          <p:txBody>
            <a:bodyPr wrap="square" rtlCol="0">
              <a:spAutoFit/>
            </a:bodyPr>
            <a:lstStyle/>
            <a:p>
              <a:pPr algn="ctr"/>
              <a:r>
                <a:rPr lang="en-IN" sz="3600" dirty="0">
                  <a:solidFill>
                    <a:srgbClr val="48A180"/>
                  </a:solidFill>
                  <a:latin typeface="Eurostile BQ" pitchFamily="50" charset="0"/>
                  <a:ea typeface="Open Sans" panose="020B0606030504020204" pitchFamily="34" charset="0"/>
                  <a:cs typeface="Open Sans" panose="020B0606030504020204" pitchFamily="34" charset="0"/>
                </a:rPr>
                <a:t>1</a:t>
              </a:r>
            </a:p>
          </p:txBody>
        </p:sp>
      </p:grpSp>
      <p:sp>
        <p:nvSpPr>
          <p:cNvPr id="37" name="TextBox 36">
            <a:extLst>
              <a:ext uri="{FF2B5EF4-FFF2-40B4-BE49-F238E27FC236}">
                <a16:creationId xmlns:a16="http://schemas.microsoft.com/office/drawing/2014/main" id="{C7D53A71-452B-4B3A-98EF-E9ACBB9FBA20}"/>
              </a:ext>
            </a:extLst>
          </p:cNvPr>
          <p:cNvSpPr txBox="1"/>
          <p:nvPr/>
        </p:nvSpPr>
        <p:spPr>
          <a:xfrm>
            <a:off x="4760511" y="5438438"/>
            <a:ext cx="1973179" cy="923330"/>
          </a:xfrm>
          <a:prstGeom prst="rect">
            <a:avLst/>
          </a:prstGeom>
          <a:noFill/>
        </p:spPr>
        <p:txBody>
          <a:bodyPr wrap="square" rtlCol="0">
            <a:spAutoFit/>
          </a:bodyPr>
          <a:lstStyle/>
          <a:p>
            <a:pPr algn="ctr"/>
            <a:r>
              <a:rPr lang="en-IN" dirty="0">
                <a:solidFill>
                  <a:srgbClr val="EF5024"/>
                </a:solidFill>
                <a:latin typeface="Open Sans" panose="020B0606030504020204" pitchFamily="34" charset="0"/>
                <a:ea typeface="Open Sans" panose="020B0606030504020204" pitchFamily="34" charset="0"/>
                <a:cs typeface="Open Sans" panose="020B0606030504020204" pitchFamily="34" charset="0"/>
              </a:rPr>
              <a:t>SAVING THE FACE CROPPED VIDEO</a:t>
            </a:r>
          </a:p>
        </p:txBody>
      </p:sp>
      <p:sp>
        <p:nvSpPr>
          <p:cNvPr id="38" name="TextBox 37">
            <a:extLst>
              <a:ext uri="{FF2B5EF4-FFF2-40B4-BE49-F238E27FC236}">
                <a16:creationId xmlns:a16="http://schemas.microsoft.com/office/drawing/2014/main" id="{11771D72-5257-49DB-AF6C-70304623A1CB}"/>
              </a:ext>
            </a:extLst>
          </p:cNvPr>
          <p:cNvSpPr txBox="1"/>
          <p:nvPr/>
        </p:nvSpPr>
        <p:spPr>
          <a:xfrm>
            <a:off x="4727457" y="4179415"/>
            <a:ext cx="1973179" cy="923330"/>
          </a:xfrm>
          <a:prstGeom prst="rect">
            <a:avLst/>
          </a:prstGeom>
          <a:noFill/>
        </p:spPr>
        <p:txBody>
          <a:bodyPr wrap="square" rtlCol="0">
            <a:spAutoFit/>
          </a:bodyPr>
          <a:lstStyle/>
          <a:p>
            <a:pPr algn="ctr"/>
            <a:r>
              <a:rPr lang="en-IN" dirty="0">
                <a:solidFill>
                  <a:srgbClr val="BE524F"/>
                </a:solidFill>
                <a:latin typeface="Open Sans" panose="020B0606030504020204" pitchFamily="34" charset="0"/>
                <a:ea typeface="Open Sans" panose="020B0606030504020204" pitchFamily="34" charset="0"/>
                <a:cs typeface="Open Sans" panose="020B0606030504020204" pitchFamily="34" charset="0"/>
              </a:rPr>
              <a:t>CREATING NEW FACE CROPPED VIDEO</a:t>
            </a:r>
          </a:p>
        </p:txBody>
      </p:sp>
      <p:sp>
        <p:nvSpPr>
          <p:cNvPr id="39" name="TextBox 38">
            <a:extLst>
              <a:ext uri="{FF2B5EF4-FFF2-40B4-BE49-F238E27FC236}">
                <a16:creationId xmlns:a16="http://schemas.microsoft.com/office/drawing/2014/main" id="{3196C690-EE06-4A6C-832B-F82511F1AF80}"/>
              </a:ext>
            </a:extLst>
          </p:cNvPr>
          <p:cNvSpPr txBox="1"/>
          <p:nvPr/>
        </p:nvSpPr>
        <p:spPr>
          <a:xfrm>
            <a:off x="4708510" y="3274716"/>
            <a:ext cx="1973179" cy="369332"/>
          </a:xfrm>
          <a:prstGeom prst="rect">
            <a:avLst/>
          </a:prstGeom>
          <a:noFill/>
        </p:spPr>
        <p:txBody>
          <a:bodyPr wrap="square" rtlCol="0">
            <a:spAutoFit/>
          </a:bodyPr>
          <a:lstStyle/>
          <a:p>
            <a:pPr algn="ctr"/>
            <a:r>
              <a:rPr lang="en-IN" dirty="0">
                <a:solidFill>
                  <a:srgbClr val="9A187A"/>
                </a:solidFill>
                <a:latin typeface="Open Sans" panose="020B0606030504020204" pitchFamily="34" charset="0"/>
                <a:ea typeface="Open Sans" panose="020B0606030504020204" pitchFamily="34" charset="0"/>
                <a:cs typeface="Open Sans" panose="020B0606030504020204" pitchFamily="34" charset="0"/>
              </a:rPr>
              <a:t>CROPING FACE</a:t>
            </a:r>
          </a:p>
        </p:txBody>
      </p:sp>
      <p:sp>
        <p:nvSpPr>
          <p:cNvPr id="40" name="TextBox 39">
            <a:extLst>
              <a:ext uri="{FF2B5EF4-FFF2-40B4-BE49-F238E27FC236}">
                <a16:creationId xmlns:a16="http://schemas.microsoft.com/office/drawing/2014/main" id="{9BFE7391-4255-42FD-9D41-EB386961016E}"/>
              </a:ext>
            </a:extLst>
          </p:cNvPr>
          <p:cNvSpPr txBox="1"/>
          <p:nvPr/>
        </p:nvSpPr>
        <p:spPr>
          <a:xfrm>
            <a:off x="4789308" y="2015693"/>
            <a:ext cx="1973179" cy="369332"/>
          </a:xfrm>
          <a:prstGeom prst="rect">
            <a:avLst/>
          </a:prstGeom>
          <a:noFill/>
        </p:spPr>
        <p:txBody>
          <a:bodyPr wrap="square" rtlCol="0">
            <a:spAutoFit/>
          </a:bodyPr>
          <a:lstStyle/>
          <a:p>
            <a:pPr algn="ctr"/>
            <a:r>
              <a:rPr lang="en-IN" dirty="0">
                <a:solidFill>
                  <a:srgbClr val="3E7AAC"/>
                </a:solidFill>
                <a:latin typeface="Open Sans" panose="020B0606030504020204" pitchFamily="34" charset="0"/>
                <a:ea typeface="Open Sans" panose="020B0606030504020204" pitchFamily="34" charset="0"/>
                <a:cs typeface="Open Sans" panose="020B0606030504020204" pitchFamily="34" charset="0"/>
              </a:rPr>
              <a:t>FACE DETECTION</a:t>
            </a:r>
          </a:p>
        </p:txBody>
      </p:sp>
      <p:sp>
        <p:nvSpPr>
          <p:cNvPr id="41" name="TextBox 40">
            <a:extLst>
              <a:ext uri="{FF2B5EF4-FFF2-40B4-BE49-F238E27FC236}">
                <a16:creationId xmlns:a16="http://schemas.microsoft.com/office/drawing/2014/main" id="{4067CC14-FCE2-4E95-84BA-868EB0430EAD}"/>
              </a:ext>
            </a:extLst>
          </p:cNvPr>
          <p:cNvSpPr txBox="1"/>
          <p:nvPr/>
        </p:nvSpPr>
        <p:spPr>
          <a:xfrm>
            <a:off x="4708511" y="694959"/>
            <a:ext cx="1973179" cy="646331"/>
          </a:xfrm>
          <a:prstGeom prst="rect">
            <a:avLst/>
          </a:prstGeom>
          <a:noFill/>
        </p:spPr>
        <p:txBody>
          <a:bodyPr wrap="square" rtlCol="0">
            <a:spAutoFit/>
          </a:bodyPr>
          <a:lstStyle/>
          <a:p>
            <a:pPr algn="ctr"/>
            <a:r>
              <a:rPr lang="en-IN" dirty="0">
                <a:solidFill>
                  <a:srgbClr val="48A180"/>
                </a:solidFill>
                <a:latin typeface="Open Sans" panose="020B0606030504020204" pitchFamily="34" charset="0"/>
                <a:ea typeface="Open Sans" panose="020B0606030504020204" pitchFamily="34" charset="0"/>
                <a:cs typeface="Open Sans" panose="020B0606030504020204" pitchFamily="34" charset="0"/>
              </a:rPr>
              <a:t>SPLIT VIDEO INTO FRAMES</a:t>
            </a:r>
          </a:p>
        </p:txBody>
      </p:sp>
      <p:sp>
        <p:nvSpPr>
          <p:cNvPr id="2" name="TextBox 1">
            <a:extLst>
              <a:ext uri="{FF2B5EF4-FFF2-40B4-BE49-F238E27FC236}">
                <a16:creationId xmlns:a16="http://schemas.microsoft.com/office/drawing/2014/main" id="{0D0C6D35-5AA7-86C1-22BB-82461F747D9D}"/>
              </a:ext>
            </a:extLst>
          </p:cNvPr>
          <p:cNvSpPr txBox="1"/>
          <p:nvPr/>
        </p:nvSpPr>
        <p:spPr>
          <a:xfrm>
            <a:off x="224418" y="27993"/>
            <a:ext cx="3441281" cy="584775"/>
          </a:xfrm>
          <a:prstGeom prst="rect">
            <a:avLst/>
          </a:prstGeom>
          <a:noFill/>
        </p:spPr>
        <p:txBody>
          <a:bodyPr wrap="square" rtlCol="0">
            <a:spAutoFit/>
          </a:bodyPr>
          <a:lstStyle/>
          <a:p>
            <a:r>
              <a:rPr lang="en-IN" sz="3200" b="1" dirty="0">
                <a:solidFill>
                  <a:schemeClr val="accent6">
                    <a:lumMod val="60000"/>
                    <a:lumOff val="40000"/>
                  </a:schemeClr>
                </a:solidFill>
                <a:latin typeface="Times New Roman" panose="02020603050405020304" pitchFamily="18" charset="0"/>
                <a:cs typeface="Times New Roman" panose="02020603050405020304" pitchFamily="18" charset="0"/>
              </a:rPr>
              <a:t>Implementation</a:t>
            </a:r>
          </a:p>
        </p:txBody>
      </p:sp>
    </p:spTree>
    <p:extLst>
      <p:ext uri="{BB962C8B-B14F-4D97-AF65-F5344CB8AC3E}">
        <p14:creationId xmlns:p14="http://schemas.microsoft.com/office/powerpoint/2010/main" val="3158788723"/>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0655F589-8534-4711-B357-90E56AB7FA24}"/>
              </a:ext>
            </a:extLst>
          </p:cNvPr>
          <p:cNvSpPr/>
          <p:nvPr/>
        </p:nvSpPr>
        <p:spPr>
          <a:xfrm>
            <a:off x="437320" y="303143"/>
            <a:ext cx="4941504" cy="6251714"/>
          </a:xfrm>
          <a:prstGeom prst="roundRect">
            <a:avLst>
              <a:gd name="adj" fmla="val 1355"/>
            </a:avLst>
          </a:prstGeom>
          <a:gradFill flip="none" rotWithShape="1">
            <a:gsLst>
              <a:gs pos="0">
                <a:srgbClr val="71358B">
                  <a:alpha val="85000"/>
                </a:srgbClr>
              </a:gs>
              <a:gs pos="100000">
                <a:srgbClr val="552968">
                  <a:alpha val="8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a:latin typeface="Times New Roman" panose="02020603050405020304" pitchFamily="18" charset="0"/>
                <a:cs typeface="Times New Roman" panose="02020603050405020304" pitchFamily="18" charset="0"/>
              </a:rPr>
              <a:t>Training Workflow</a:t>
            </a:r>
          </a:p>
        </p:txBody>
      </p:sp>
      <p:pic>
        <p:nvPicPr>
          <p:cNvPr id="2" name="Picture 1">
            <a:extLst>
              <a:ext uri="{FF2B5EF4-FFF2-40B4-BE49-F238E27FC236}">
                <a16:creationId xmlns:a16="http://schemas.microsoft.com/office/drawing/2014/main" id="{9D6AC26E-6D12-1FB7-ABBA-D46BDBC078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4505" y="303143"/>
            <a:ext cx="5778930" cy="62517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94918326"/>
      </p:ext>
    </p:extLst>
  </p:cSld>
  <p:clrMapOvr>
    <a:masterClrMapping/>
  </p:clrMapOvr>
  <p:transition>
    <p:rand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0655F589-8534-4711-B357-90E56AB7FA24}"/>
              </a:ext>
            </a:extLst>
          </p:cNvPr>
          <p:cNvSpPr/>
          <p:nvPr/>
        </p:nvSpPr>
        <p:spPr>
          <a:xfrm>
            <a:off x="397565" y="337929"/>
            <a:ext cx="6033051" cy="6251714"/>
          </a:xfrm>
          <a:prstGeom prst="roundRect">
            <a:avLst>
              <a:gd name="adj" fmla="val 1355"/>
            </a:avLst>
          </a:prstGeom>
          <a:ln/>
        </p:spPr>
        <p:style>
          <a:lnRef idx="3">
            <a:schemeClr val="lt1"/>
          </a:lnRef>
          <a:fillRef idx="1">
            <a:schemeClr val="dk1"/>
          </a:fillRef>
          <a:effectRef idx="1">
            <a:schemeClr val="dk1"/>
          </a:effectRef>
          <a:fontRef idx="minor">
            <a:schemeClr val="lt1"/>
          </a:fontRef>
        </p:style>
        <p:txBody>
          <a:bodyPr rtlCol="0" anchor="ctr"/>
          <a:lstStyle/>
          <a:p>
            <a:pPr algn="ctr"/>
            <a:r>
              <a:rPr lang="en-IN" sz="4000" dirty="0">
                <a:latin typeface="Times New Roman" panose="02020603050405020304" pitchFamily="18" charset="0"/>
                <a:cs typeface="Times New Roman" panose="02020603050405020304" pitchFamily="18" charset="0"/>
              </a:rPr>
              <a:t>Prediction</a:t>
            </a:r>
            <a:br>
              <a:rPr lang="en-IN" sz="4000" dirty="0">
                <a:latin typeface="Times New Roman" panose="02020603050405020304" pitchFamily="18" charset="0"/>
                <a:cs typeface="Times New Roman" panose="02020603050405020304" pitchFamily="18" charset="0"/>
              </a:rPr>
            </a:br>
            <a:r>
              <a:rPr lang="en-IN" sz="4000" dirty="0">
                <a:latin typeface="Times New Roman" panose="02020603050405020304" pitchFamily="18" charset="0"/>
                <a:cs typeface="Times New Roman" panose="02020603050405020304" pitchFamily="18" charset="0"/>
              </a:rPr>
              <a:t>Workflow</a:t>
            </a:r>
          </a:p>
        </p:txBody>
      </p:sp>
      <p:pic>
        <p:nvPicPr>
          <p:cNvPr id="3" name="Picture 2">
            <a:extLst>
              <a:ext uri="{FF2B5EF4-FFF2-40B4-BE49-F238E27FC236}">
                <a16:creationId xmlns:a16="http://schemas.microsoft.com/office/drawing/2014/main" id="{7258D9BD-1574-4C1B-800E-18D4CBC4AB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9254" y="120417"/>
            <a:ext cx="4611964" cy="6617166"/>
          </a:xfrm>
          <a:prstGeom prst="rect">
            <a:avLst/>
          </a:prstGeom>
        </p:spPr>
      </p:pic>
      <p:sp>
        <p:nvSpPr>
          <p:cNvPr id="6" name="AutoShape 2" descr="Javascript Vector Logo - Download Free SVG Icon | Worldvectorlogo">
            <a:extLst>
              <a:ext uri="{FF2B5EF4-FFF2-40B4-BE49-F238E27FC236}">
                <a16:creationId xmlns:a16="http://schemas.microsoft.com/office/drawing/2014/main" id="{4C03810A-0534-4FFF-BF9C-3250C9DCB89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496782765"/>
      </p:ext>
    </p:extLst>
  </p:cSld>
  <p:clrMapOvr>
    <a:masterClrMapping/>
  </p:clrMapOvr>
  <p:transition>
    <p:rand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65928-9A8B-8329-FE2D-B523A6378B31}"/>
              </a:ext>
            </a:extLst>
          </p:cNvPr>
          <p:cNvSpPr>
            <a:spLocks noGrp="1"/>
          </p:cNvSpPr>
          <p:nvPr>
            <p:ph type="title"/>
          </p:nvPr>
        </p:nvSpPr>
        <p:spPr>
          <a:xfrm>
            <a:off x="-1226042" y="204011"/>
            <a:ext cx="5284470" cy="546348"/>
          </a:xfrm>
          <a:effectLst>
            <a:outerShdw blurRad="50800" dist="38100" dir="2700000" algn="tl" rotWithShape="0">
              <a:prstClr val="black">
                <a:alpha val="40000"/>
              </a:prstClr>
            </a:outerShdw>
          </a:effectLst>
        </p:spPr>
        <p:txBody>
          <a:bodyPr vert="horz" lIns="91440" tIns="45720" rIns="91440" bIns="45720" rtlCol="0" anchor="b">
            <a:noAutofit/>
          </a:bodyPr>
          <a:lstStyle/>
          <a:p>
            <a:pPr algn="ctr"/>
            <a:r>
              <a:rPr lang="en-US" sz="4000" b="1" dirty="0">
                <a:solidFill>
                  <a:srgbClr val="FFFFFF"/>
                </a:solidFill>
                <a:latin typeface="Times New Roman" panose="02020603050405020304" pitchFamily="18" charset="0"/>
                <a:cs typeface="Times New Roman" panose="02020603050405020304" pitchFamily="18" charset="0"/>
              </a:rPr>
              <a:t> </a:t>
            </a:r>
            <a:r>
              <a:rPr lang="en-US" sz="4000" b="1" dirty="0">
                <a:latin typeface="Times New Roman" panose="02020603050405020304" pitchFamily="18" charset="0"/>
                <a:cs typeface="Times New Roman" panose="02020603050405020304" pitchFamily="18" charset="0"/>
              </a:rPr>
              <a:t>Agenda</a:t>
            </a:r>
            <a:endParaRPr lang="en-US" sz="4000" b="1" dirty="0">
              <a:solidFill>
                <a:srgbClr val="FFFFFF"/>
              </a:solidFill>
              <a:latin typeface="Times New Roman" panose="02020603050405020304" pitchFamily="18" charset="0"/>
              <a:cs typeface="Times New Roman" panose="02020603050405020304" pitchFamily="18" charset="0"/>
            </a:endParaRPr>
          </a:p>
        </p:txBody>
      </p:sp>
      <p:sp>
        <p:nvSpPr>
          <p:cNvPr id="99" name="TextBox 98">
            <a:extLst>
              <a:ext uri="{FF2B5EF4-FFF2-40B4-BE49-F238E27FC236}">
                <a16:creationId xmlns:a16="http://schemas.microsoft.com/office/drawing/2014/main" id="{6C4FFBA3-B4E1-521A-A1CC-FAD2A8D8F08A}"/>
              </a:ext>
            </a:extLst>
          </p:cNvPr>
          <p:cNvSpPr txBox="1"/>
          <p:nvPr/>
        </p:nvSpPr>
        <p:spPr>
          <a:xfrm>
            <a:off x="662473" y="1488252"/>
            <a:ext cx="242374" cy="369332"/>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 </a:t>
            </a:r>
            <a:endParaRPr lang="en-IN" sz="2800" b="1" dirty="0">
              <a:latin typeface="Times New Roman" panose="02020603050405020304" pitchFamily="18" charset="0"/>
              <a:cs typeface="Times New Roman" panose="02020603050405020304" pitchFamily="18" charset="0"/>
            </a:endParaRPr>
          </a:p>
        </p:txBody>
      </p:sp>
      <p:sp>
        <p:nvSpPr>
          <p:cNvPr id="100" name="TextBox 99">
            <a:extLst>
              <a:ext uri="{FF2B5EF4-FFF2-40B4-BE49-F238E27FC236}">
                <a16:creationId xmlns:a16="http://schemas.microsoft.com/office/drawing/2014/main" id="{4B90E81E-DA5A-C959-0007-AD9050E51261}"/>
              </a:ext>
            </a:extLst>
          </p:cNvPr>
          <p:cNvSpPr txBox="1"/>
          <p:nvPr/>
        </p:nvSpPr>
        <p:spPr>
          <a:xfrm>
            <a:off x="410160" y="1203623"/>
            <a:ext cx="3974840" cy="477054"/>
          </a:xfrm>
          <a:prstGeom prst="rect">
            <a:avLst/>
          </a:prstGeom>
          <a:noFill/>
        </p:spPr>
        <p:txBody>
          <a:bodyPr wrap="square" rtlCol="0">
            <a:spAutoFit/>
          </a:bodyPr>
          <a:lstStyle/>
          <a:p>
            <a:pPr algn="just"/>
            <a:r>
              <a:rPr lang="en-IN" sz="2500" dirty="0">
                <a:solidFill>
                  <a:schemeClr val="bg1"/>
                </a:solidFill>
                <a:latin typeface="Times New Roman" panose="02020603050405020304" pitchFamily="18" charset="0"/>
                <a:cs typeface="Times New Roman" panose="02020603050405020304" pitchFamily="18" charset="0"/>
              </a:rPr>
              <a:t> </a:t>
            </a:r>
          </a:p>
        </p:txBody>
      </p:sp>
      <p:grpSp>
        <p:nvGrpSpPr>
          <p:cNvPr id="107" name="Group 106">
            <a:extLst>
              <a:ext uri="{FF2B5EF4-FFF2-40B4-BE49-F238E27FC236}">
                <a16:creationId xmlns:a16="http://schemas.microsoft.com/office/drawing/2014/main" id="{92819BDF-37CE-EEBE-97AE-5183A7330BFB}"/>
              </a:ext>
            </a:extLst>
          </p:cNvPr>
          <p:cNvGrpSpPr/>
          <p:nvPr/>
        </p:nvGrpSpPr>
        <p:grpSpPr>
          <a:xfrm>
            <a:off x="7539683" y="3746393"/>
            <a:ext cx="4266614" cy="808287"/>
            <a:chOff x="735248" y="1707024"/>
            <a:chExt cx="6285384" cy="1529186"/>
          </a:xfrm>
        </p:grpSpPr>
        <p:sp>
          <p:nvSpPr>
            <p:cNvPr id="108" name="Rectangle: Rounded Corners 107">
              <a:extLst>
                <a:ext uri="{FF2B5EF4-FFF2-40B4-BE49-F238E27FC236}">
                  <a16:creationId xmlns:a16="http://schemas.microsoft.com/office/drawing/2014/main" id="{56A9078F-D4FB-206D-232A-29DBE4068F4A}"/>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09" name="Rectangle: Rounded Corners 108">
              <a:extLst>
                <a:ext uri="{FF2B5EF4-FFF2-40B4-BE49-F238E27FC236}">
                  <a16:creationId xmlns:a16="http://schemas.microsoft.com/office/drawing/2014/main" id="{52C29B8B-8BB3-0F15-AB5D-51DCF42A8F0E}"/>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10" name="Freeform: Shape 109">
              <a:extLst>
                <a:ext uri="{FF2B5EF4-FFF2-40B4-BE49-F238E27FC236}">
                  <a16:creationId xmlns:a16="http://schemas.microsoft.com/office/drawing/2014/main" id="{686E8D27-FAB4-16F5-C737-929EA593AFCE}"/>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11" name="TextBox 110">
              <a:extLst>
                <a:ext uri="{FF2B5EF4-FFF2-40B4-BE49-F238E27FC236}">
                  <a16:creationId xmlns:a16="http://schemas.microsoft.com/office/drawing/2014/main" id="{81E9EC3F-D095-B8AE-F2C8-1D12C34CAA0E}"/>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10</a:t>
              </a:r>
            </a:p>
          </p:txBody>
        </p:sp>
        <p:sp>
          <p:nvSpPr>
            <p:cNvPr id="112" name="TextBox 111">
              <a:extLst>
                <a:ext uri="{FF2B5EF4-FFF2-40B4-BE49-F238E27FC236}">
                  <a16:creationId xmlns:a16="http://schemas.microsoft.com/office/drawing/2014/main" id="{E98E18D8-1488-44F3-7BE2-6824BD845AFC}"/>
                </a:ext>
              </a:extLst>
            </p:cNvPr>
            <p:cNvSpPr txBox="1"/>
            <p:nvPr/>
          </p:nvSpPr>
          <p:spPr>
            <a:xfrm>
              <a:off x="2104306" y="1953265"/>
              <a:ext cx="4916326" cy="653272"/>
            </a:xfrm>
            <a:prstGeom prst="rect">
              <a:avLst/>
            </a:prstGeom>
            <a:noFill/>
          </p:spPr>
          <p:txBody>
            <a:bodyPr wrap="square" rtlCol="0">
              <a:spAutoFit/>
            </a:bodyPr>
            <a:lstStyle/>
            <a:p>
              <a:pPr algn="just"/>
              <a:r>
                <a:rPr lang="en-IN" sz="2400" dirty="0">
                  <a:solidFill>
                    <a:schemeClr val="bg1"/>
                  </a:solidFill>
                  <a:latin typeface="Times New Roman" panose="02020603050405020304" pitchFamily="18" charset="0"/>
                  <a:cs typeface="Times New Roman" panose="02020603050405020304" pitchFamily="18" charset="0"/>
                </a:rPr>
                <a:t>Results</a:t>
              </a:r>
            </a:p>
          </p:txBody>
        </p:sp>
      </p:grpSp>
      <p:grpSp>
        <p:nvGrpSpPr>
          <p:cNvPr id="113" name="Group 112">
            <a:extLst>
              <a:ext uri="{FF2B5EF4-FFF2-40B4-BE49-F238E27FC236}">
                <a16:creationId xmlns:a16="http://schemas.microsoft.com/office/drawing/2014/main" id="{2F6B30C7-2DE5-4297-7445-D4D2E05CA115}"/>
              </a:ext>
            </a:extLst>
          </p:cNvPr>
          <p:cNvGrpSpPr/>
          <p:nvPr/>
        </p:nvGrpSpPr>
        <p:grpSpPr>
          <a:xfrm>
            <a:off x="7539683" y="2818178"/>
            <a:ext cx="4266614" cy="825122"/>
            <a:chOff x="735248" y="1707024"/>
            <a:chExt cx="6285383" cy="1529186"/>
          </a:xfrm>
        </p:grpSpPr>
        <p:sp>
          <p:nvSpPr>
            <p:cNvPr id="114" name="Rectangle: Rounded Corners 113">
              <a:extLst>
                <a:ext uri="{FF2B5EF4-FFF2-40B4-BE49-F238E27FC236}">
                  <a16:creationId xmlns:a16="http://schemas.microsoft.com/office/drawing/2014/main" id="{2DF04C3B-55A9-DA50-9A0D-CA644DB0D4AE}"/>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15" name="Rectangle: Rounded Corners 114">
              <a:extLst>
                <a:ext uri="{FF2B5EF4-FFF2-40B4-BE49-F238E27FC236}">
                  <a16:creationId xmlns:a16="http://schemas.microsoft.com/office/drawing/2014/main" id="{390DB23A-331D-5E56-EAF7-70C2827825E4}"/>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16" name="Freeform: Shape 115">
              <a:extLst>
                <a:ext uri="{FF2B5EF4-FFF2-40B4-BE49-F238E27FC236}">
                  <a16:creationId xmlns:a16="http://schemas.microsoft.com/office/drawing/2014/main" id="{BEA6F9AD-8E1F-3ADD-442E-8515661D49A6}"/>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17" name="TextBox 116">
              <a:extLst>
                <a:ext uri="{FF2B5EF4-FFF2-40B4-BE49-F238E27FC236}">
                  <a16:creationId xmlns:a16="http://schemas.microsoft.com/office/drawing/2014/main" id="{7D607E2D-779A-E584-D580-42C891BFA265}"/>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09</a:t>
              </a:r>
            </a:p>
          </p:txBody>
        </p:sp>
        <p:sp>
          <p:nvSpPr>
            <p:cNvPr id="118" name="TextBox 117">
              <a:extLst>
                <a:ext uri="{FF2B5EF4-FFF2-40B4-BE49-F238E27FC236}">
                  <a16:creationId xmlns:a16="http://schemas.microsoft.com/office/drawing/2014/main" id="{A259EC38-08AF-694C-4B12-2A82369E5B32}"/>
                </a:ext>
              </a:extLst>
            </p:cNvPr>
            <p:cNvSpPr txBox="1"/>
            <p:nvPr/>
          </p:nvSpPr>
          <p:spPr>
            <a:xfrm>
              <a:off x="2104305" y="1953265"/>
              <a:ext cx="4916326" cy="653272"/>
            </a:xfrm>
            <a:prstGeom prst="rect">
              <a:avLst/>
            </a:prstGeom>
            <a:noFill/>
          </p:spPr>
          <p:txBody>
            <a:bodyPr wrap="square" rtlCol="0">
              <a:spAutoFit/>
            </a:bodyPr>
            <a:lstStyle/>
            <a:p>
              <a:r>
                <a:rPr lang="en-IN" sz="2400" dirty="0">
                  <a:solidFill>
                    <a:schemeClr val="bg1"/>
                  </a:solidFill>
                  <a:latin typeface="Times New Roman" panose="02020603050405020304" pitchFamily="18" charset="0"/>
                  <a:cs typeface="Times New Roman" panose="02020603050405020304" pitchFamily="18" charset="0"/>
                </a:rPr>
                <a:t>Implementation</a:t>
              </a:r>
              <a:endParaRPr lang="en-IN" sz="24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119" name="Group 118">
            <a:extLst>
              <a:ext uri="{FF2B5EF4-FFF2-40B4-BE49-F238E27FC236}">
                <a16:creationId xmlns:a16="http://schemas.microsoft.com/office/drawing/2014/main" id="{DE788655-57B9-D659-CD92-077FC6087749}"/>
              </a:ext>
            </a:extLst>
          </p:cNvPr>
          <p:cNvGrpSpPr/>
          <p:nvPr/>
        </p:nvGrpSpPr>
        <p:grpSpPr>
          <a:xfrm>
            <a:off x="7515227" y="1893409"/>
            <a:ext cx="4266613" cy="789281"/>
            <a:chOff x="735248" y="1707024"/>
            <a:chExt cx="6285383" cy="1529186"/>
          </a:xfrm>
        </p:grpSpPr>
        <p:sp>
          <p:nvSpPr>
            <p:cNvPr id="120" name="Rectangle: Rounded Corners 119">
              <a:extLst>
                <a:ext uri="{FF2B5EF4-FFF2-40B4-BE49-F238E27FC236}">
                  <a16:creationId xmlns:a16="http://schemas.microsoft.com/office/drawing/2014/main" id="{8307ACCC-4EC4-DABF-B96B-81BA0DAD5EC9}"/>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21" name="Rectangle: Rounded Corners 120">
              <a:extLst>
                <a:ext uri="{FF2B5EF4-FFF2-40B4-BE49-F238E27FC236}">
                  <a16:creationId xmlns:a16="http://schemas.microsoft.com/office/drawing/2014/main" id="{1A163F66-D628-FE65-999C-83C32E1A77BD}"/>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22" name="Freeform: Shape 121">
              <a:extLst>
                <a:ext uri="{FF2B5EF4-FFF2-40B4-BE49-F238E27FC236}">
                  <a16:creationId xmlns:a16="http://schemas.microsoft.com/office/drawing/2014/main" id="{049A7CC3-2E69-A42B-537D-410C01EE01CC}"/>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23" name="TextBox 122">
              <a:extLst>
                <a:ext uri="{FF2B5EF4-FFF2-40B4-BE49-F238E27FC236}">
                  <a16:creationId xmlns:a16="http://schemas.microsoft.com/office/drawing/2014/main" id="{2CA69A3D-3BD6-F435-9661-D5EABA304450}"/>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08</a:t>
              </a:r>
            </a:p>
          </p:txBody>
        </p:sp>
        <p:sp>
          <p:nvSpPr>
            <p:cNvPr id="124" name="TextBox 123">
              <a:extLst>
                <a:ext uri="{FF2B5EF4-FFF2-40B4-BE49-F238E27FC236}">
                  <a16:creationId xmlns:a16="http://schemas.microsoft.com/office/drawing/2014/main" id="{D46C1D2B-5A9A-8D98-BB32-926E2C9D2001}"/>
                </a:ext>
              </a:extLst>
            </p:cNvPr>
            <p:cNvSpPr txBox="1"/>
            <p:nvPr/>
          </p:nvSpPr>
          <p:spPr>
            <a:xfrm>
              <a:off x="2104305" y="1953264"/>
              <a:ext cx="4916326" cy="653271"/>
            </a:xfrm>
            <a:prstGeom prst="rect">
              <a:avLst/>
            </a:prstGeom>
            <a:noFill/>
          </p:spPr>
          <p:txBody>
            <a:bodyPr wrap="square" rtlCol="0">
              <a:spAutoFit/>
            </a:bodyPr>
            <a:lstStyle/>
            <a:p>
              <a:r>
                <a:rPr lang="en-IN" sz="2400" dirty="0">
                  <a:solidFill>
                    <a:schemeClr val="bg1"/>
                  </a:solidFill>
                  <a:latin typeface="Times New Roman" panose="02020603050405020304" pitchFamily="18" charset="0"/>
                  <a:cs typeface="Times New Roman" panose="02020603050405020304" pitchFamily="18" charset="0"/>
                </a:rPr>
                <a:t>Tools and Platforms</a:t>
              </a:r>
              <a:endParaRPr lang="en-IN" sz="24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125" name="Group 124">
            <a:extLst>
              <a:ext uri="{FF2B5EF4-FFF2-40B4-BE49-F238E27FC236}">
                <a16:creationId xmlns:a16="http://schemas.microsoft.com/office/drawing/2014/main" id="{26A7E5AC-8EB9-35D6-8685-C8B1981D6B07}"/>
              </a:ext>
            </a:extLst>
          </p:cNvPr>
          <p:cNvGrpSpPr/>
          <p:nvPr/>
        </p:nvGrpSpPr>
        <p:grpSpPr>
          <a:xfrm>
            <a:off x="7515226" y="1010332"/>
            <a:ext cx="4266614" cy="772680"/>
            <a:chOff x="735248" y="1707024"/>
            <a:chExt cx="6285384" cy="1529186"/>
          </a:xfrm>
        </p:grpSpPr>
        <p:sp>
          <p:nvSpPr>
            <p:cNvPr id="126" name="Rectangle: Rounded Corners 125">
              <a:extLst>
                <a:ext uri="{FF2B5EF4-FFF2-40B4-BE49-F238E27FC236}">
                  <a16:creationId xmlns:a16="http://schemas.microsoft.com/office/drawing/2014/main" id="{B3E1199A-7824-59CA-5201-08352C1CD3D6}"/>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27" name="Rectangle: Rounded Corners 126">
              <a:extLst>
                <a:ext uri="{FF2B5EF4-FFF2-40B4-BE49-F238E27FC236}">
                  <a16:creationId xmlns:a16="http://schemas.microsoft.com/office/drawing/2014/main" id="{CB0EC011-8F35-AA02-A85B-342BD9CF380A}"/>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28" name="Freeform: Shape 127">
              <a:extLst>
                <a:ext uri="{FF2B5EF4-FFF2-40B4-BE49-F238E27FC236}">
                  <a16:creationId xmlns:a16="http://schemas.microsoft.com/office/drawing/2014/main" id="{8CFC66E9-E11B-E231-FE26-943C79DAE5BD}"/>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29" name="TextBox 128">
              <a:extLst>
                <a:ext uri="{FF2B5EF4-FFF2-40B4-BE49-F238E27FC236}">
                  <a16:creationId xmlns:a16="http://schemas.microsoft.com/office/drawing/2014/main" id="{82500CE2-7CD9-7A35-B952-A176F9C51EA1}"/>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07</a:t>
              </a:r>
            </a:p>
          </p:txBody>
        </p:sp>
        <p:sp>
          <p:nvSpPr>
            <p:cNvPr id="130" name="TextBox 129">
              <a:extLst>
                <a:ext uri="{FF2B5EF4-FFF2-40B4-BE49-F238E27FC236}">
                  <a16:creationId xmlns:a16="http://schemas.microsoft.com/office/drawing/2014/main" id="{26AAD7D4-E4DC-3DA3-E85F-59D2A9C64B5D}"/>
                </a:ext>
              </a:extLst>
            </p:cNvPr>
            <p:cNvSpPr txBox="1"/>
            <p:nvPr/>
          </p:nvSpPr>
          <p:spPr>
            <a:xfrm>
              <a:off x="2104306" y="1953265"/>
              <a:ext cx="4916326" cy="653272"/>
            </a:xfrm>
            <a:prstGeom prst="rect">
              <a:avLst/>
            </a:prstGeom>
            <a:noFill/>
          </p:spPr>
          <p:txBody>
            <a:bodyPr wrap="square" rtlCol="0">
              <a:spAutoFit/>
            </a:bodyPr>
            <a:lstStyle/>
            <a:p>
              <a:r>
                <a:rPr lang="en-IN" sz="2400" dirty="0">
                  <a:solidFill>
                    <a:schemeClr val="bg1"/>
                  </a:solidFill>
                  <a:latin typeface="Times New Roman" panose="02020603050405020304" pitchFamily="18" charset="0"/>
                  <a:cs typeface="Times New Roman" panose="02020603050405020304" pitchFamily="18" charset="0"/>
                </a:rPr>
                <a:t>High Level Design</a:t>
              </a:r>
              <a:endParaRPr lang="en-IN" sz="24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131" name="Group 130">
            <a:extLst>
              <a:ext uri="{FF2B5EF4-FFF2-40B4-BE49-F238E27FC236}">
                <a16:creationId xmlns:a16="http://schemas.microsoft.com/office/drawing/2014/main" id="{59A880B6-B416-E876-F71D-73656E3C2D8E}"/>
              </a:ext>
            </a:extLst>
          </p:cNvPr>
          <p:cNvGrpSpPr/>
          <p:nvPr/>
        </p:nvGrpSpPr>
        <p:grpSpPr>
          <a:xfrm>
            <a:off x="343133" y="5584033"/>
            <a:ext cx="3887260" cy="723474"/>
            <a:chOff x="735248" y="1707024"/>
            <a:chExt cx="6247503" cy="1529186"/>
          </a:xfrm>
        </p:grpSpPr>
        <p:sp>
          <p:nvSpPr>
            <p:cNvPr id="132" name="Rectangle: Rounded Corners 131">
              <a:extLst>
                <a:ext uri="{FF2B5EF4-FFF2-40B4-BE49-F238E27FC236}">
                  <a16:creationId xmlns:a16="http://schemas.microsoft.com/office/drawing/2014/main" id="{3961D472-FBA2-33C8-B9FB-2DF770FE8490}"/>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33" name="Rectangle: Rounded Corners 132">
              <a:extLst>
                <a:ext uri="{FF2B5EF4-FFF2-40B4-BE49-F238E27FC236}">
                  <a16:creationId xmlns:a16="http://schemas.microsoft.com/office/drawing/2014/main" id="{61BA1583-DC6D-FE9E-4150-66A221E9955E}"/>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34" name="Freeform: Shape 133">
              <a:extLst>
                <a:ext uri="{FF2B5EF4-FFF2-40B4-BE49-F238E27FC236}">
                  <a16:creationId xmlns:a16="http://schemas.microsoft.com/office/drawing/2014/main" id="{89536124-B2F3-E9CF-DE41-AC9924F0A8DF}"/>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35" name="TextBox 134">
              <a:extLst>
                <a:ext uri="{FF2B5EF4-FFF2-40B4-BE49-F238E27FC236}">
                  <a16:creationId xmlns:a16="http://schemas.microsoft.com/office/drawing/2014/main" id="{667657E9-0B30-CB4D-093C-143428FBE040}"/>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06</a:t>
              </a:r>
            </a:p>
          </p:txBody>
        </p:sp>
        <p:sp>
          <p:nvSpPr>
            <p:cNvPr id="136" name="TextBox 135">
              <a:extLst>
                <a:ext uri="{FF2B5EF4-FFF2-40B4-BE49-F238E27FC236}">
                  <a16:creationId xmlns:a16="http://schemas.microsoft.com/office/drawing/2014/main" id="{86A0D403-7BC0-A780-82D7-8542E124A49A}"/>
                </a:ext>
              </a:extLst>
            </p:cNvPr>
            <p:cNvSpPr txBox="1"/>
            <p:nvPr/>
          </p:nvSpPr>
          <p:spPr>
            <a:xfrm>
              <a:off x="2066425" y="1949387"/>
              <a:ext cx="4916326" cy="653272"/>
            </a:xfrm>
            <a:prstGeom prst="rect">
              <a:avLst/>
            </a:prstGeom>
            <a:noFill/>
          </p:spPr>
          <p:txBody>
            <a:bodyPr wrap="square" rtlCol="0">
              <a:spAutoFit/>
            </a:bodyPr>
            <a:lstStyle/>
            <a:p>
              <a:r>
                <a:rPr lang="en-IN" sz="2400" dirty="0">
                  <a:solidFill>
                    <a:schemeClr val="bg1"/>
                  </a:solidFill>
                  <a:latin typeface="Times New Roman" panose="02020603050405020304" pitchFamily="18" charset="0"/>
                  <a:cs typeface="Times New Roman" panose="02020603050405020304" pitchFamily="18" charset="0"/>
                </a:rPr>
                <a:t>System Architecture</a:t>
              </a:r>
              <a:endParaRPr lang="en-IN" sz="24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137" name="Group 136">
            <a:extLst>
              <a:ext uri="{FF2B5EF4-FFF2-40B4-BE49-F238E27FC236}">
                <a16:creationId xmlns:a16="http://schemas.microsoft.com/office/drawing/2014/main" id="{2ABA69E3-BE3F-3823-51D2-0F050494B307}"/>
              </a:ext>
            </a:extLst>
          </p:cNvPr>
          <p:cNvGrpSpPr/>
          <p:nvPr/>
        </p:nvGrpSpPr>
        <p:grpSpPr>
          <a:xfrm>
            <a:off x="348128" y="4711124"/>
            <a:ext cx="3847970" cy="785464"/>
            <a:chOff x="735248" y="1707024"/>
            <a:chExt cx="6285384" cy="1529186"/>
          </a:xfrm>
        </p:grpSpPr>
        <p:sp>
          <p:nvSpPr>
            <p:cNvPr id="138" name="Rectangle: Rounded Corners 137">
              <a:extLst>
                <a:ext uri="{FF2B5EF4-FFF2-40B4-BE49-F238E27FC236}">
                  <a16:creationId xmlns:a16="http://schemas.microsoft.com/office/drawing/2014/main" id="{430ED2C5-C0A0-9F8A-E42E-69D7D6D028DF}"/>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39" name="Rectangle: Rounded Corners 138">
              <a:extLst>
                <a:ext uri="{FF2B5EF4-FFF2-40B4-BE49-F238E27FC236}">
                  <a16:creationId xmlns:a16="http://schemas.microsoft.com/office/drawing/2014/main" id="{D67287A4-85DE-A26D-8A33-5054C7B6B379}"/>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40" name="Freeform: Shape 139">
              <a:extLst>
                <a:ext uri="{FF2B5EF4-FFF2-40B4-BE49-F238E27FC236}">
                  <a16:creationId xmlns:a16="http://schemas.microsoft.com/office/drawing/2014/main" id="{6C5C50F8-4115-1F5D-F3F1-BF4BF94541C4}"/>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41" name="TextBox 140">
              <a:extLst>
                <a:ext uri="{FF2B5EF4-FFF2-40B4-BE49-F238E27FC236}">
                  <a16:creationId xmlns:a16="http://schemas.microsoft.com/office/drawing/2014/main" id="{842FD260-371D-E36C-F4F9-3F176460871C}"/>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05</a:t>
              </a:r>
            </a:p>
          </p:txBody>
        </p:sp>
        <p:sp>
          <p:nvSpPr>
            <p:cNvPr id="142" name="TextBox 141">
              <a:extLst>
                <a:ext uri="{FF2B5EF4-FFF2-40B4-BE49-F238E27FC236}">
                  <a16:creationId xmlns:a16="http://schemas.microsoft.com/office/drawing/2014/main" id="{A042DF30-57FE-A57A-62AA-58CF48F41A5A}"/>
                </a:ext>
              </a:extLst>
            </p:cNvPr>
            <p:cNvSpPr txBox="1"/>
            <p:nvPr/>
          </p:nvSpPr>
          <p:spPr>
            <a:xfrm>
              <a:off x="2104306" y="1953265"/>
              <a:ext cx="4916326" cy="653272"/>
            </a:xfrm>
            <a:prstGeom prst="rect">
              <a:avLst/>
            </a:prstGeom>
            <a:noFill/>
          </p:spPr>
          <p:txBody>
            <a:bodyPr wrap="square" rtlCol="0">
              <a:spAutoFit/>
            </a:bodyPr>
            <a:lstStyle/>
            <a:p>
              <a:r>
                <a:rPr lang="en-IN" sz="2400" dirty="0">
                  <a:solidFill>
                    <a:schemeClr val="bg1"/>
                  </a:solidFill>
                  <a:latin typeface="Times New Roman" panose="02020603050405020304" pitchFamily="18" charset="0"/>
                  <a:cs typeface="Times New Roman" panose="02020603050405020304" pitchFamily="18" charset="0"/>
                </a:rPr>
                <a:t>System Analysis</a:t>
              </a:r>
              <a:endParaRPr lang="en-IN" sz="24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143" name="Group 142">
            <a:extLst>
              <a:ext uri="{FF2B5EF4-FFF2-40B4-BE49-F238E27FC236}">
                <a16:creationId xmlns:a16="http://schemas.microsoft.com/office/drawing/2014/main" id="{BA424C69-20D0-9E07-256C-14673EECAC5F}"/>
              </a:ext>
            </a:extLst>
          </p:cNvPr>
          <p:cNvGrpSpPr/>
          <p:nvPr/>
        </p:nvGrpSpPr>
        <p:grpSpPr>
          <a:xfrm>
            <a:off x="343134" y="3967872"/>
            <a:ext cx="3813596" cy="687362"/>
            <a:chOff x="735248" y="1707024"/>
            <a:chExt cx="6243677" cy="1529186"/>
          </a:xfrm>
        </p:grpSpPr>
        <p:sp>
          <p:nvSpPr>
            <p:cNvPr id="144" name="Rectangle: Rounded Corners 143">
              <a:extLst>
                <a:ext uri="{FF2B5EF4-FFF2-40B4-BE49-F238E27FC236}">
                  <a16:creationId xmlns:a16="http://schemas.microsoft.com/office/drawing/2014/main" id="{3FEF9793-A982-D711-5BC5-80855724798C}"/>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45" name="Rectangle: Rounded Corners 144">
              <a:extLst>
                <a:ext uri="{FF2B5EF4-FFF2-40B4-BE49-F238E27FC236}">
                  <a16:creationId xmlns:a16="http://schemas.microsoft.com/office/drawing/2014/main" id="{9C7F7CA6-B053-346F-B54D-5A72BFFF65E7}"/>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46" name="Freeform: Shape 145">
              <a:extLst>
                <a:ext uri="{FF2B5EF4-FFF2-40B4-BE49-F238E27FC236}">
                  <a16:creationId xmlns:a16="http://schemas.microsoft.com/office/drawing/2014/main" id="{CA6DE0C7-1A75-35B1-F9DD-83D5EB0685FD}"/>
                </a:ext>
              </a:extLst>
            </p:cNvPr>
            <p:cNvSpPr/>
            <p:nvPr/>
          </p:nvSpPr>
          <p:spPr>
            <a:xfrm>
              <a:off x="1921021" y="1783025"/>
              <a:ext cx="4559824" cy="1256191"/>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47" name="TextBox 146">
              <a:extLst>
                <a:ext uri="{FF2B5EF4-FFF2-40B4-BE49-F238E27FC236}">
                  <a16:creationId xmlns:a16="http://schemas.microsoft.com/office/drawing/2014/main" id="{4A0A3717-19B1-1750-7ADA-34BBFF94C625}"/>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04</a:t>
              </a:r>
            </a:p>
          </p:txBody>
        </p:sp>
        <p:sp>
          <p:nvSpPr>
            <p:cNvPr id="148" name="TextBox 147">
              <a:extLst>
                <a:ext uri="{FF2B5EF4-FFF2-40B4-BE49-F238E27FC236}">
                  <a16:creationId xmlns:a16="http://schemas.microsoft.com/office/drawing/2014/main" id="{53D83AB0-0221-FBF6-37ED-B85D658CE2B6}"/>
                </a:ext>
              </a:extLst>
            </p:cNvPr>
            <p:cNvSpPr txBox="1"/>
            <p:nvPr/>
          </p:nvSpPr>
          <p:spPr>
            <a:xfrm>
              <a:off x="2062599" y="1956984"/>
              <a:ext cx="4916326" cy="653272"/>
            </a:xfrm>
            <a:prstGeom prst="rect">
              <a:avLst/>
            </a:prstGeom>
            <a:noFill/>
          </p:spPr>
          <p:txBody>
            <a:bodyPr wrap="square" rtlCol="0">
              <a:spAutoFit/>
            </a:bodyPr>
            <a:lstStyle/>
            <a:p>
              <a:r>
                <a:rPr lang="en-IN" sz="2400" dirty="0">
                  <a:solidFill>
                    <a:schemeClr val="bg1"/>
                  </a:solidFill>
                  <a:latin typeface="Times New Roman" panose="02020603050405020304" pitchFamily="18" charset="0"/>
                  <a:cs typeface="Times New Roman" panose="02020603050405020304" pitchFamily="18" charset="0"/>
                </a:rPr>
                <a:t>Problem Statement</a:t>
              </a:r>
              <a:r>
                <a:rPr lang="en-IN" sz="24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 </a:t>
              </a:r>
            </a:p>
          </p:txBody>
        </p:sp>
      </p:grpSp>
      <p:grpSp>
        <p:nvGrpSpPr>
          <p:cNvPr id="149" name="Group 148">
            <a:extLst>
              <a:ext uri="{FF2B5EF4-FFF2-40B4-BE49-F238E27FC236}">
                <a16:creationId xmlns:a16="http://schemas.microsoft.com/office/drawing/2014/main" id="{FBD2FBD4-A29C-FA7E-94C0-CC30B8F6D1CB}"/>
              </a:ext>
            </a:extLst>
          </p:cNvPr>
          <p:cNvGrpSpPr/>
          <p:nvPr/>
        </p:nvGrpSpPr>
        <p:grpSpPr>
          <a:xfrm>
            <a:off x="343133" y="3052151"/>
            <a:ext cx="3813596" cy="787684"/>
            <a:chOff x="735248" y="1707024"/>
            <a:chExt cx="6285385" cy="1529186"/>
          </a:xfrm>
        </p:grpSpPr>
        <p:sp>
          <p:nvSpPr>
            <p:cNvPr id="150" name="Rectangle: Rounded Corners 149">
              <a:extLst>
                <a:ext uri="{FF2B5EF4-FFF2-40B4-BE49-F238E27FC236}">
                  <a16:creationId xmlns:a16="http://schemas.microsoft.com/office/drawing/2014/main" id="{4DD40446-4CB5-7A10-6B50-A4E481CA52B6}"/>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51" name="Rectangle: Rounded Corners 150">
              <a:extLst>
                <a:ext uri="{FF2B5EF4-FFF2-40B4-BE49-F238E27FC236}">
                  <a16:creationId xmlns:a16="http://schemas.microsoft.com/office/drawing/2014/main" id="{C74E2569-0332-5D7D-593F-8589851D476A}"/>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52" name="Freeform: Shape 151">
              <a:extLst>
                <a:ext uri="{FF2B5EF4-FFF2-40B4-BE49-F238E27FC236}">
                  <a16:creationId xmlns:a16="http://schemas.microsoft.com/office/drawing/2014/main" id="{669C544A-2FDA-A91C-57F8-9AB1346E3F64}"/>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53" name="TextBox 152">
              <a:extLst>
                <a:ext uri="{FF2B5EF4-FFF2-40B4-BE49-F238E27FC236}">
                  <a16:creationId xmlns:a16="http://schemas.microsoft.com/office/drawing/2014/main" id="{8946074E-FC49-B0A7-3D14-388C2F39C463}"/>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03</a:t>
              </a:r>
            </a:p>
          </p:txBody>
        </p:sp>
        <p:sp>
          <p:nvSpPr>
            <p:cNvPr id="154" name="TextBox 153">
              <a:extLst>
                <a:ext uri="{FF2B5EF4-FFF2-40B4-BE49-F238E27FC236}">
                  <a16:creationId xmlns:a16="http://schemas.microsoft.com/office/drawing/2014/main" id="{C3EFDA47-03BB-5BC7-89E2-09BF311B46B4}"/>
                </a:ext>
              </a:extLst>
            </p:cNvPr>
            <p:cNvSpPr txBox="1"/>
            <p:nvPr/>
          </p:nvSpPr>
          <p:spPr>
            <a:xfrm>
              <a:off x="2104307" y="1953265"/>
              <a:ext cx="4916326" cy="653271"/>
            </a:xfrm>
            <a:prstGeom prst="rect">
              <a:avLst/>
            </a:prstGeom>
            <a:noFill/>
          </p:spPr>
          <p:txBody>
            <a:bodyPr wrap="square" rtlCol="0">
              <a:spAutoFit/>
            </a:bodyPr>
            <a:lstStyle/>
            <a:p>
              <a:r>
                <a:rPr lang="en-IN" sz="2400" dirty="0">
                  <a:solidFill>
                    <a:schemeClr val="bg1"/>
                  </a:solidFill>
                  <a:latin typeface="Times New Roman" panose="02020603050405020304" pitchFamily="18" charset="0"/>
                  <a:cs typeface="Times New Roman" panose="02020603050405020304" pitchFamily="18" charset="0"/>
                </a:rPr>
                <a:t>Literature Survey</a:t>
              </a:r>
              <a:r>
                <a:rPr lang="en-IN" sz="24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 </a:t>
              </a:r>
            </a:p>
          </p:txBody>
        </p:sp>
      </p:grpSp>
      <p:grpSp>
        <p:nvGrpSpPr>
          <p:cNvPr id="155" name="Group 154">
            <a:extLst>
              <a:ext uri="{FF2B5EF4-FFF2-40B4-BE49-F238E27FC236}">
                <a16:creationId xmlns:a16="http://schemas.microsoft.com/office/drawing/2014/main" id="{382E98AE-6CBE-52C3-301A-ED77423C7FC2}"/>
              </a:ext>
            </a:extLst>
          </p:cNvPr>
          <p:cNvGrpSpPr/>
          <p:nvPr/>
        </p:nvGrpSpPr>
        <p:grpSpPr>
          <a:xfrm>
            <a:off x="350743" y="2139314"/>
            <a:ext cx="3845355" cy="727300"/>
            <a:chOff x="735248" y="1707024"/>
            <a:chExt cx="6285384" cy="1529186"/>
          </a:xfrm>
        </p:grpSpPr>
        <p:sp>
          <p:nvSpPr>
            <p:cNvPr id="156" name="Rectangle: Rounded Corners 155">
              <a:extLst>
                <a:ext uri="{FF2B5EF4-FFF2-40B4-BE49-F238E27FC236}">
                  <a16:creationId xmlns:a16="http://schemas.microsoft.com/office/drawing/2014/main" id="{22D3A39D-7D85-920A-079A-10EB00E293B2}"/>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57" name="Rectangle: Rounded Corners 156">
              <a:extLst>
                <a:ext uri="{FF2B5EF4-FFF2-40B4-BE49-F238E27FC236}">
                  <a16:creationId xmlns:a16="http://schemas.microsoft.com/office/drawing/2014/main" id="{C8E2BA05-E3D4-9954-F1D8-53031AE3232D}"/>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58" name="Freeform: Shape 157">
              <a:extLst>
                <a:ext uri="{FF2B5EF4-FFF2-40B4-BE49-F238E27FC236}">
                  <a16:creationId xmlns:a16="http://schemas.microsoft.com/office/drawing/2014/main" id="{BAA79096-5EA7-D54F-B9FB-50A4A4567FA6}"/>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59" name="TextBox 158">
              <a:extLst>
                <a:ext uri="{FF2B5EF4-FFF2-40B4-BE49-F238E27FC236}">
                  <a16:creationId xmlns:a16="http://schemas.microsoft.com/office/drawing/2014/main" id="{2E35311B-7058-A1B6-3B7B-CBD1888E0489}"/>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02</a:t>
              </a:r>
            </a:p>
          </p:txBody>
        </p:sp>
        <p:sp>
          <p:nvSpPr>
            <p:cNvPr id="160" name="TextBox 159">
              <a:extLst>
                <a:ext uri="{FF2B5EF4-FFF2-40B4-BE49-F238E27FC236}">
                  <a16:creationId xmlns:a16="http://schemas.microsoft.com/office/drawing/2014/main" id="{45F9477A-9405-9737-7021-C20E8E50D14D}"/>
                </a:ext>
              </a:extLst>
            </p:cNvPr>
            <p:cNvSpPr txBox="1"/>
            <p:nvPr/>
          </p:nvSpPr>
          <p:spPr>
            <a:xfrm>
              <a:off x="2104306" y="1953265"/>
              <a:ext cx="4916326" cy="653271"/>
            </a:xfrm>
            <a:prstGeom prst="rect">
              <a:avLst/>
            </a:prstGeom>
            <a:noFill/>
          </p:spPr>
          <p:txBody>
            <a:bodyPr wrap="square" rtlCol="0">
              <a:spAutoFit/>
            </a:bodyPr>
            <a:lstStyle/>
            <a:p>
              <a:r>
                <a:rPr lang="en-IN" sz="24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Motivation </a:t>
              </a:r>
            </a:p>
          </p:txBody>
        </p:sp>
      </p:grpSp>
      <p:grpSp>
        <p:nvGrpSpPr>
          <p:cNvPr id="161" name="Group 160">
            <a:extLst>
              <a:ext uri="{FF2B5EF4-FFF2-40B4-BE49-F238E27FC236}">
                <a16:creationId xmlns:a16="http://schemas.microsoft.com/office/drawing/2014/main" id="{2ECA664B-D73A-06F3-239A-6654CE346A64}"/>
              </a:ext>
            </a:extLst>
          </p:cNvPr>
          <p:cNvGrpSpPr/>
          <p:nvPr/>
        </p:nvGrpSpPr>
        <p:grpSpPr>
          <a:xfrm>
            <a:off x="350743" y="1163279"/>
            <a:ext cx="3879650" cy="755897"/>
            <a:chOff x="735248" y="1707024"/>
            <a:chExt cx="6285384" cy="1529186"/>
          </a:xfrm>
        </p:grpSpPr>
        <p:sp>
          <p:nvSpPr>
            <p:cNvPr id="162" name="Rectangle: Rounded Corners 161">
              <a:extLst>
                <a:ext uri="{FF2B5EF4-FFF2-40B4-BE49-F238E27FC236}">
                  <a16:creationId xmlns:a16="http://schemas.microsoft.com/office/drawing/2014/main" id="{56CB6535-B8F0-68AA-9401-775E699BCEAE}"/>
                </a:ext>
              </a:extLst>
            </p:cNvPr>
            <p:cNvSpPr/>
            <p:nvPr/>
          </p:nvSpPr>
          <p:spPr>
            <a:xfrm>
              <a:off x="735248" y="1887978"/>
              <a:ext cx="5297714" cy="1348232"/>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63" name="Rectangle: Rounded Corners 162">
              <a:extLst>
                <a:ext uri="{FF2B5EF4-FFF2-40B4-BE49-F238E27FC236}">
                  <a16:creationId xmlns:a16="http://schemas.microsoft.com/office/drawing/2014/main" id="{2D3570B8-8EC3-998F-93DE-FA8A2FB9AAE9}"/>
                </a:ext>
              </a:extLst>
            </p:cNvPr>
            <p:cNvSpPr/>
            <p:nvPr/>
          </p:nvSpPr>
          <p:spPr>
            <a:xfrm>
              <a:off x="1408776" y="1707024"/>
              <a:ext cx="5072067" cy="1348234"/>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64" name="Freeform: Shape 163">
              <a:extLst>
                <a:ext uri="{FF2B5EF4-FFF2-40B4-BE49-F238E27FC236}">
                  <a16:creationId xmlns:a16="http://schemas.microsoft.com/office/drawing/2014/main" id="{47C7877B-D0D1-BD6F-B1D9-3D9519F54C5F}"/>
                </a:ext>
              </a:extLst>
            </p:cNvPr>
            <p:cNvSpPr/>
            <p:nvPr/>
          </p:nvSpPr>
          <p:spPr>
            <a:xfrm>
              <a:off x="1921020" y="1783024"/>
              <a:ext cx="4559824" cy="1256191"/>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65" name="TextBox 164">
              <a:extLst>
                <a:ext uri="{FF2B5EF4-FFF2-40B4-BE49-F238E27FC236}">
                  <a16:creationId xmlns:a16="http://schemas.microsoft.com/office/drawing/2014/main" id="{CC9A386D-A941-50C1-837F-255B98B035DE}"/>
                </a:ext>
              </a:extLst>
            </p:cNvPr>
            <p:cNvSpPr txBox="1"/>
            <p:nvPr/>
          </p:nvSpPr>
          <p:spPr>
            <a:xfrm>
              <a:off x="786840" y="2239463"/>
              <a:ext cx="1139252" cy="93395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01</a:t>
              </a:r>
            </a:p>
          </p:txBody>
        </p:sp>
        <p:sp>
          <p:nvSpPr>
            <p:cNvPr id="166" name="TextBox 165">
              <a:extLst>
                <a:ext uri="{FF2B5EF4-FFF2-40B4-BE49-F238E27FC236}">
                  <a16:creationId xmlns:a16="http://schemas.microsoft.com/office/drawing/2014/main" id="{5256D86E-59AA-02AB-F914-030C82476CFE}"/>
                </a:ext>
              </a:extLst>
            </p:cNvPr>
            <p:cNvSpPr txBox="1"/>
            <p:nvPr/>
          </p:nvSpPr>
          <p:spPr>
            <a:xfrm>
              <a:off x="2104306" y="1953265"/>
              <a:ext cx="4916326" cy="653272"/>
            </a:xfrm>
            <a:prstGeom prst="rect">
              <a:avLst/>
            </a:prstGeom>
            <a:noFill/>
          </p:spPr>
          <p:txBody>
            <a:bodyPr wrap="square" rtlCol="0">
              <a:spAutoFit/>
            </a:bodyPr>
            <a:lstStyle/>
            <a:p>
              <a:pPr algn="just"/>
              <a:r>
                <a:rPr lang="en-IN" sz="2400" dirty="0">
                  <a:solidFill>
                    <a:schemeClr val="bg1"/>
                  </a:solidFill>
                  <a:latin typeface="Times New Roman" panose="02020603050405020304" pitchFamily="18" charset="0"/>
                  <a:cs typeface="Times New Roman" panose="02020603050405020304" pitchFamily="18" charset="0"/>
                </a:rPr>
                <a:t>Introduction</a:t>
              </a:r>
              <a:endParaRPr lang="en-IN" sz="2400" dirty="0">
                <a:latin typeface="Times New Roman" panose="02020603050405020304" pitchFamily="18" charset="0"/>
                <a:cs typeface="Times New Roman" panose="02020603050405020304" pitchFamily="18" charset="0"/>
              </a:endParaRPr>
            </a:p>
          </p:txBody>
        </p:sp>
      </p:grpSp>
      <p:grpSp>
        <p:nvGrpSpPr>
          <p:cNvPr id="169" name="Group 168">
            <a:extLst>
              <a:ext uri="{FF2B5EF4-FFF2-40B4-BE49-F238E27FC236}">
                <a16:creationId xmlns:a16="http://schemas.microsoft.com/office/drawing/2014/main" id="{1A600C6C-2C21-40CD-FB9B-DF269DE123C8}"/>
              </a:ext>
            </a:extLst>
          </p:cNvPr>
          <p:cNvGrpSpPr/>
          <p:nvPr/>
        </p:nvGrpSpPr>
        <p:grpSpPr>
          <a:xfrm>
            <a:off x="7515960" y="5511323"/>
            <a:ext cx="4266614" cy="770243"/>
            <a:chOff x="735248" y="1707024"/>
            <a:chExt cx="6285383" cy="1529186"/>
          </a:xfrm>
        </p:grpSpPr>
        <p:sp>
          <p:nvSpPr>
            <p:cNvPr id="170" name="Rectangle: Rounded Corners 169">
              <a:extLst>
                <a:ext uri="{FF2B5EF4-FFF2-40B4-BE49-F238E27FC236}">
                  <a16:creationId xmlns:a16="http://schemas.microsoft.com/office/drawing/2014/main" id="{82193F05-6AF6-BF4C-6D05-C38E4C4B18A9}"/>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71" name="Rectangle: Rounded Corners 170">
              <a:extLst>
                <a:ext uri="{FF2B5EF4-FFF2-40B4-BE49-F238E27FC236}">
                  <a16:creationId xmlns:a16="http://schemas.microsoft.com/office/drawing/2014/main" id="{F1202E73-D851-2A6D-A60B-4C4C1D26F919}"/>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72" name="Freeform: Shape 171">
              <a:extLst>
                <a:ext uri="{FF2B5EF4-FFF2-40B4-BE49-F238E27FC236}">
                  <a16:creationId xmlns:a16="http://schemas.microsoft.com/office/drawing/2014/main" id="{2CAC87B5-A6FE-5BB5-C560-0C2FB245EBF8}"/>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73" name="TextBox 172">
              <a:extLst>
                <a:ext uri="{FF2B5EF4-FFF2-40B4-BE49-F238E27FC236}">
                  <a16:creationId xmlns:a16="http://schemas.microsoft.com/office/drawing/2014/main" id="{A28C2CAB-1840-FC08-1EF5-E082C8DF5B5A}"/>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12</a:t>
              </a:r>
            </a:p>
          </p:txBody>
        </p:sp>
        <p:sp>
          <p:nvSpPr>
            <p:cNvPr id="174" name="TextBox 173">
              <a:extLst>
                <a:ext uri="{FF2B5EF4-FFF2-40B4-BE49-F238E27FC236}">
                  <a16:creationId xmlns:a16="http://schemas.microsoft.com/office/drawing/2014/main" id="{B0ECA679-2241-0CE8-7BB8-4C07CA077355}"/>
                </a:ext>
              </a:extLst>
            </p:cNvPr>
            <p:cNvSpPr txBox="1"/>
            <p:nvPr/>
          </p:nvSpPr>
          <p:spPr>
            <a:xfrm>
              <a:off x="2104305" y="1953265"/>
              <a:ext cx="4916326" cy="653272"/>
            </a:xfrm>
            <a:prstGeom prst="rect">
              <a:avLst/>
            </a:prstGeom>
            <a:noFill/>
          </p:spPr>
          <p:txBody>
            <a:bodyPr wrap="square" rtlCol="0">
              <a:spAutoFit/>
            </a:bodyPr>
            <a:lstStyle/>
            <a:p>
              <a:pPr algn="just"/>
              <a:r>
                <a:rPr lang="en-IN" sz="2400" dirty="0">
                  <a:solidFill>
                    <a:schemeClr val="bg1"/>
                  </a:solidFill>
                  <a:latin typeface="Times New Roman" panose="02020603050405020304" pitchFamily="18" charset="0"/>
                  <a:cs typeface="Times New Roman" panose="02020603050405020304" pitchFamily="18" charset="0"/>
                </a:rPr>
                <a:t>References</a:t>
              </a:r>
            </a:p>
          </p:txBody>
        </p:sp>
      </p:grpSp>
      <p:grpSp>
        <p:nvGrpSpPr>
          <p:cNvPr id="175" name="Group 174">
            <a:extLst>
              <a:ext uri="{FF2B5EF4-FFF2-40B4-BE49-F238E27FC236}">
                <a16:creationId xmlns:a16="http://schemas.microsoft.com/office/drawing/2014/main" id="{0D3C7916-8842-4D57-4E14-DC1D59A16AB6}"/>
              </a:ext>
            </a:extLst>
          </p:cNvPr>
          <p:cNvGrpSpPr/>
          <p:nvPr/>
        </p:nvGrpSpPr>
        <p:grpSpPr>
          <a:xfrm>
            <a:off x="7539683" y="4600608"/>
            <a:ext cx="4266614" cy="761559"/>
            <a:chOff x="735248" y="1707024"/>
            <a:chExt cx="6285384" cy="1529186"/>
          </a:xfrm>
        </p:grpSpPr>
        <p:sp>
          <p:nvSpPr>
            <p:cNvPr id="176" name="Rectangle: Rounded Corners 175">
              <a:extLst>
                <a:ext uri="{FF2B5EF4-FFF2-40B4-BE49-F238E27FC236}">
                  <a16:creationId xmlns:a16="http://schemas.microsoft.com/office/drawing/2014/main" id="{D70000BA-4F71-D2D4-E0CA-4441F96AFA0D}"/>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77" name="Rectangle: Rounded Corners 176">
              <a:extLst>
                <a:ext uri="{FF2B5EF4-FFF2-40B4-BE49-F238E27FC236}">
                  <a16:creationId xmlns:a16="http://schemas.microsoft.com/office/drawing/2014/main" id="{00490C2B-3C02-FBD5-627D-3D07ECE7B5C3}"/>
                </a:ext>
              </a:extLst>
            </p:cNvPr>
            <p:cNvSpPr/>
            <p:nvPr/>
          </p:nvSpPr>
          <p:spPr>
            <a:xfrm>
              <a:off x="1408777" y="1707024"/>
              <a:ext cx="5072067"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178" name="Freeform: Shape 177">
              <a:extLst>
                <a:ext uri="{FF2B5EF4-FFF2-40B4-BE49-F238E27FC236}">
                  <a16:creationId xmlns:a16="http://schemas.microsoft.com/office/drawing/2014/main" id="{F8A664CA-2541-01C5-29BF-2C3FE62E3A6C}"/>
                </a:ext>
              </a:extLst>
            </p:cNvPr>
            <p:cNvSpPr/>
            <p:nvPr/>
          </p:nvSpPr>
          <p:spPr>
            <a:xfrm>
              <a:off x="1921020" y="1783024"/>
              <a:ext cx="4559824"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2400" dirty="0"/>
            </a:p>
          </p:txBody>
        </p:sp>
        <p:sp>
          <p:nvSpPr>
            <p:cNvPr id="179" name="TextBox 178">
              <a:extLst>
                <a:ext uri="{FF2B5EF4-FFF2-40B4-BE49-F238E27FC236}">
                  <a16:creationId xmlns:a16="http://schemas.microsoft.com/office/drawing/2014/main" id="{D8AEB0E0-8AC6-4A2B-5D09-809BC07ECA7E}"/>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11</a:t>
              </a:r>
            </a:p>
          </p:txBody>
        </p:sp>
        <p:sp>
          <p:nvSpPr>
            <p:cNvPr id="180" name="TextBox 179">
              <a:extLst>
                <a:ext uri="{FF2B5EF4-FFF2-40B4-BE49-F238E27FC236}">
                  <a16:creationId xmlns:a16="http://schemas.microsoft.com/office/drawing/2014/main" id="{EA56C4DF-573B-5212-48F3-23384B30006F}"/>
                </a:ext>
              </a:extLst>
            </p:cNvPr>
            <p:cNvSpPr txBox="1"/>
            <p:nvPr/>
          </p:nvSpPr>
          <p:spPr>
            <a:xfrm>
              <a:off x="2104306" y="1953265"/>
              <a:ext cx="4916326" cy="653272"/>
            </a:xfrm>
            <a:prstGeom prst="rect">
              <a:avLst/>
            </a:prstGeom>
            <a:noFill/>
          </p:spPr>
          <p:txBody>
            <a:bodyPr wrap="square" rtlCol="0">
              <a:spAutoFit/>
            </a:bodyPr>
            <a:lstStyle/>
            <a:p>
              <a:pPr algn="just"/>
              <a:r>
                <a:rPr lang="en-IN" sz="2400" dirty="0">
                  <a:solidFill>
                    <a:schemeClr val="bg1"/>
                  </a:solidFill>
                  <a:latin typeface="Times New Roman" panose="02020603050405020304" pitchFamily="18" charset="0"/>
                  <a:cs typeface="Times New Roman" panose="02020603050405020304" pitchFamily="18" charset="0"/>
                </a:rPr>
                <a:t>Conclusion</a:t>
              </a:r>
            </a:p>
          </p:txBody>
        </p:sp>
      </p:grpSp>
    </p:spTree>
    <p:extLst>
      <p:ext uri="{BB962C8B-B14F-4D97-AF65-F5344CB8AC3E}">
        <p14:creationId xmlns:p14="http://schemas.microsoft.com/office/powerpoint/2010/main" val="1625014573"/>
      </p:ext>
    </p:extLst>
  </p:cSld>
  <p:clrMapOvr>
    <a:masterClrMapping/>
  </p:clrMapOvr>
  <p:transition>
    <p:rand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2AF8BB1-446E-B5C0-99C3-42D8843EFED2}"/>
              </a:ext>
            </a:extLst>
          </p:cNvPr>
          <p:cNvSpPr txBox="1"/>
          <p:nvPr/>
        </p:nvSpPr>
        <p:spPr>
          <a:xfrm>
            <a:off x="412378" y="420564"/>
            <a:ext cx="3281082" cy="523220"/>
          </a:xfrm>
          <a:prstGeom prst="rect">
            <a:avLst/>
          </a:prstGeom>
          <a:noFill/>
        </p:spPr>
        <p:txBody>
          <a:bodyPr wrap="square" rtlCol="0">
            <a:spAutoFit/>
          </a:bodyPr>
          <a:lstStyle/>
          <a:p>
            <a:r>
              <a:rPr lang="en-IN" sz="2800" b="1" dirty="0">
                <a:solidFill>
                  <a:srgbClr val="FF0000"/>
                </a:solidFill>
                <a:latin typeface="Times New Roman" panose="02020603050405020304" pitchFamily="18" charset="0"/>
                <a:cs typeface="Times New Roman" panose="02020603050405020304" pitchFamily="18" charset="0"/>
              </a:rPr>
              <a:t>RESULTS</a:t>
            </a:r>
          </a:p>
        </p:txBody>
      </p:sp>
      <p:graphicFrame>
        <p:nvGraphicFramePr>
          <p:cNvPr id="3" name="Table 2">
            <a:extLst>
              <a:ext uri="{FF2B5EF4-FFF2-40B4-BE49-F238E27FC236}">
                <a16:creationId xmlns:a16="http://schemas.microsoft.com/office/drawing/2014/main" id="{7DA1933D-EE93-33FE-0A9F-979BCBCC4455}"/>
              </a:ext>
            </a:extLst>
          </p:cNvPr>
          <p:cNvGraphicFramePr>
            <a:graphicFrameLocks noGrp="1"/>
          </p:cNvGraphicFramePr>
          <p:nvPr>
            <p:extLst>
              <p:ext uri="{D42A27DB-BD31-4B8C-83A1-F6EECF244321}">
                <p14:modId xmlns:p14="http://schemas.microsoft.com/office/powerpoint/2010/main" val="2877069478"/>
              </p:ext>
            </p:extLst>
          </p:nvPr>
        </p:nvGraphicFramePr>
        <p:xfrm>
          <a:off x="2052919" y="1293407"/>
          <a:ext cx="8128000" cy="741680"/>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4193314691"/>
                    </a:ext>
                  </a:extLst>
                </a:gridCol>
                <a:gridCol w="2032000">
                  <a:extLst>
                    <a:ext uri="{9D8B030D-6E8A-4147-A177-3AD203B41FA5}">
                      <a16:colId xmlns:a16="http://schemas.microsoft.com/office/drawing/2014/main" val="3840224198"/>
                    </a:ext>
                  </a:extLst>
                </a:gridCol>
                <a:gridCol w="2032000">
                  <a:extLst>
                    <a:ext uri="{9D8B030D-6E8A-4147-A177-3AD203B41FA5}">
                      <a16:colId xmlns:a16="http://schemas.microsoft.com/office/drawing/2014/main" val="2816828850"/>
                    </a:ext>
                  </a:extLst>
                </a:gridCol>
                <a:gridCol w="2032000">
                  <a:extLst>
                    <a:ext uri="{9D8B030D-6E8A-4147-A177-3AD203B41FA5}">
                      <a16:colId xmlns:a16="http://schemas.microsoft.com/office/drawing/2014/main" val="3562839352"/>
                    </a:ext>
                  </a:extLst>
                </a:gridCol>
              </a:tblGrid>
              <a:tr h="370840">
                <a:tc>
                  <a:txBody>
                    <a:bodyPr/>
                    <a:lstStyle/>
                    <a:p>
                      <a:pPr algn="ctr"/>
                      <a:r>
                        <a:rPr lang="en-IN" dirty="0"/>
                        <a:t>Dataset</a:t>
                      </a:r>
                    </a:p>
                  </a:txBody>
                  <a:tcPr/>
                </a:tc>
                <a:tc>
                  <a:txBody>
                    <a:bodyPr/>
                    <a:lstStyle/>
                    <a:p>
                      <a:pPr algn="ctr"/>
                      <a:r>
                        <a:rPr lang="en-IN" dirty="0"/>
                        <a:t>No of videos</a:t>
                      </a:r>
                    </a:p>
                  </a:txBody>
                  <a:tcPr/>
                </a:tc>
                <a:tc>
                  <a:txBody>
                    <a:bodyPr/>
                    <a:lstStyle/>
                    <a:p>
                      <a:pPr algn="ctr"/>
                      <a:r>
                        <a:rPr lang="en-IN" dirty="0"/>
                        <a:t>Sequence length</a:t>
                      </a:r>
                    </a:p>
                  </a:txBody>
                  <a:tcPr/>
                </a:tc>
                <a:tc>
                  <a:txBody>
                    <a:bodyPr/>
                    <a:lstStyle/>
                    <a:p>
                      <a:pPr algn="ctr"/>
                      <a:r>
                        <a:rPr lang="en-IN" dirty="0"/>
                        <a:t>Accuracy</a:t>
                      </a:r>
                    </a:p>
                  </a:txBody>
                  <a:tcPr/>
                </a:tc>
                <a:extLst>
                  <a:ext uri="{0D108BD9-81ED-4DB2-BD59-A6C34878D82A}">
                    <a16:rowId xmlns:a16="http://schemas.microsoft.com/office/drawing/2014/main" val="2703268020"/>
                  </a:ext>
                </a:extLst>
              </a:tr>
              <a:tr h="370840">
                <a:tc>
                  <a:txBody>
                    <a:bodyPr/>
                    <a:lstStyle/>
                    <a:p>
                      <a:pPr algn="ctr"/>
                      <a:r>
                        <a:rPr lang="en-IN" dirty="0"/>
                        <a:t>Celeb-DF-v2</a:t>
                      </a:r>
                    </a:p>
                  </a:txBody>
                  <a:tcPr/>
                </a:tc>
                <a:tc>
                  <a:txBody>
                    <a:bodyPr/>
                    <a:lstStyle/>
                    <a:p>
                      <a:pPr algn="ctr"/>
                      <a:r>
                        <a:rPr lang="en-IN" dirty="0"/>
                        <a:t>1323</a:t>
                      </a:r>
                    </a:p>
                  </a:txBody>
                  <a:tcPr/>
                </a:tc>
                <a:tc>
                  <a:txBody>
                    <a:bodyPr/>
                    <a:lstStyle/>
                    <a:p>
                      <a:pPr algn="ctr"/>
                      <a:r>
                        <a:rPr lang="en-IN" dirty="0"/>
                        <a:t>20</a:t>
                      </a:r>
                    </a:p>
                  </a:txBody>
                  <a:tcPr/>
                </a:tc>
                <a:tc>
                  <a:txBody>
                    <a:bodyPr/>
                    <a:lstStyle/>
                    <a:p>
                      <a:pPr algn="ctr"/>
                      <a:r>
                        <a:rPr lang="en-IN" sz="1800" b="0" i="0" kern="1200" dirty="0">
                          <a:solidFill>
                            <a:schemeClr val="tx1"/>
                          </a:solidFill>
                          <a:effectLst/>
                          <a:latin typeface="+mn-lt"/>
                          <a:ea typeface="+mn-ea"/>
                          <a:cs typeface="+mn-cs"/>
                        </a:rPr>
                        <a:t>96.22641</a:t>
                      </a:r>
                      <a:endParaRPr lang="en-IN" dirty="0"/>
                    </a:p>
                  </a:txBody>
                  <a:tcPr/>
                </a:tc>
                <a:extLst>
                  <a:ext uri="{0D108BD9-81ED-4DB2-BD59-A6C34878D82A}">
                    <a16:rowId xmlns:a16="http://schemas.microsoft.com/office/drawing/2014/main" val="3527857524"/>
                  </a:ext>
                </a:extLst>
              </a:tr>
            </a:tbl>
          </a:graphicData>
        </a:graphic>
      </p:graphicFrame>
      <p:pic>
        <p:nvPicPr>
          <p:cNvPr id="5" name="Picture 4">
            <a:extLst>
              <a:ext uri="{FF2B5EF4-FFF2-40B4-BE49-F238E27FC236}">
                <a16:creationId xmlns:a16="http://schemas.microsoft.com/office/drawing/2014/main" id="{15820362-3A6A-9901-D74D-1D4C5E1E4EF1}"/>
              </a:ext>
            </a:extLst>
          </p:cNvPr>
          <p:cNvPicPr>
            <a:picLocks noChangeAspect="1"/>
          </p:cNvPicPr>
          <p:nvPr/>
        </p:nvPicPr>
        <p:blipFill rotWithShape="1">
          <a:blip r:embed="rId2">
            <a:extLst>
              <a:ext uri="{28A0092B-C50C-407E-A947-70E740481C1C}">
                <a14:useLocalDpi xmlns:a14="http://schemas.microsoft.com/office/drawing/2010/main" val="0"/>
              </a:ext>
            </a:extLst>
          </a:blip>
          <a:srcRect t="8627" r="42574" b="6133"/>
          <a:stretch/>
        </p:blipFill>
        <p:spPr>
          <a:xfrm>
            <a:off x="650241" y="2384710"/>
            <a:ext cx="5099942" cy="4258136"/>
          </a:xfrm>
          <a:prstGeom prst="rect">
            <a:avLst/>
          </a:prstGeom>
        </p:spPr>
      </p:pic>
      <p:pic>
        <p:nvPicPr>
          <p:cNvPr id="8" name="Picture 7">
            <a:extLst>
              <a:ext uri="{FF2B5EF4-FFF2-40B4-BE49-F238E27FC236}">
                <a16:creationId xmlns:a16="http://schemas.microsoft.com/office/drawing/2014/main" id="{8AB57D23-B391-8EFC-E66C-14128D11F1FF}"/>
              </a:ext>
            </a:extLst>
          </p:cNvPr>
          <p:cNvPicPr>
            <a:picLocks noChangeAspect="1"/>
          </p:cNvPicPr>
          <p:nvPr/>
        </p:nvPicPr>
        <p:blipFill rotWithShape="1">
          <a:blip r:embed="rId3">
            <a:extLst>
              <a:ext uri="{28A0092B-C50C-407E-A947-70E740481C1C}">
                <a14:useLocalDpi xmlns:a14="http://schemas.microsoft.com/office/drawing/2010/main" val="0"/>
              </a:ext>
            </a:extLst>
          </a:blip>
          <a:srcRect t="8148" r="45500" b="8295"/>
          <a:stretch/>
        </p:blipFill>
        <p:spPr>
          <a:xfrm>
            <a:off x="6604001" y="2384596"/>
            <a:ext cx="4937758" cy="4258250"/>
          </a:xfrm>
          <a:prstGeom prst="rect">
            <a:avLst/>
          </a:prstGeom>
        </p:spPr>
      </p:pic>
    </p:spTree>
    <p:extLst>
      <p:ext uri="{BB962C8B-B14F-4D97-AF65-F5344CB8AC3E}">
        <p14:creationId xmlns:p14="http://schemas.microsoft.com/office/powerpoint/2010/main" val="2755187643"/>
      </p:ext>
    </p:extLst>
  </p:cSld>
  <p:clrMapOvr>
    <a:masterClrMapping/>
  </p:clrMapOvr>
  <p:transition>
    <p:rand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06A8B2-F35C-7719-682F-B74D55507D88}"/>
              </a:ext>
            </a:extLst>
          </p:cNvPr>
          <p:cNvSpPr txBox="1"/>
          <p:nvPr/>
        </p:nvSpPr>
        <p:spPr>
          <a:xfrm>
            <a:off x="781438" y="1470945"/>
            <a:ext cx="10377974" cy="2308324"/>
          </a:xfrm>
          <a:prstGeom prst="rect">
            <a:avLst/>
          </a:prstGeom>
          <a:noFill/>
        </p:spPr>
        <p:txBody>
          <a:bodyPr wrap="square">
            <a:spAutoFit/>
          </a:bodyPr>
          <a:lstStyle/>
          <a:p>
            <a:pPr algn="just"/>
            <a:r>
              <a:rPr lang="en-IN" sz="2400" dirty="0">
                <a:latin typeface="Times New Roman" panose="02020603050405020304" pitchFamily="18" charset="0"/>
                <a:cs typeface="Times New Roman" panose="02020603050405020304" pitchFamily="18" charset="0"/>
              </a:rPr>
              <a:t>Deepfake detection on social media platforms is crucial for preserving digital integrity and combating misinformation. Leveraging advanced AI techniques and deep learning models, such as CNNs trained on curated datasets, offers promising avenues for accurate detection. Continued research and collaboration are essential to stay ahead of evolving deepfake technologies and ensure a trustworthy online environment.</a:t>
            </a:r>
          </a:p>
        </p:txBody>
      </p:sp>
      <p:sp>
        <p:nvSpPr>
          <p:cNvPr id="5" name="TextBox 4">
            <a:extLst>
              <a:ext uri="{FF2B5EF4-FFF2-40B4-BE49-F238E27FC236}">
                <a16:creationId xmlns:a16="http://schemas.microsoft.com/office/drawing/2014/main" id="{67A76A0C-3231-B6F3-3715-5776323F32F4}"/>
              </a:ext>
            </a:extLst>
          </p:cNvPr>
          <p:cNvSpPr txBox="1"/>
          <p:nvPr/>
        </p:nvSpPr>
        <p:spPr>
          <a:xfrm>
            <a:off x="781438" y="333182"/>
            <a:ext cx="6097554" cy="707886"/>
          </a:xfrm>
          <a:prstGeom prst="rect">
            <a:avLst/>
          </a:prstGeom>
          <a:noFill/>
        </p:spPr>
        <p:txBody>
          <a:bodyPr wrap="square">
            <a:spAutoFit/>
          </a:bodyPr>
          <a:lstStyle/>
          <a:p>
            <a:r>
              <a:rPr lang="en-IN" sz="4000" b="1" dirty="0">
                <a:solidFill>
                  <a:srgbClr val="FF0000"/>
                </a:solidFill>
                <a:latin typeface="Times New Roman" panose="02020603050405020304" pitchFamily="18" charset="0"/>
                <a:cs typeface="Times New Roman" panose="02020603050405020304" pitchFamily="18" charset="0"/>
              </a:rPr>
              <a:t>CONCLUSION</a:t>
            </a:r>
            <a:endParaRPr lang="en-IN" sz="4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3786014"/>
      </p:ext>
    </p:extLst>
  </p:cSld>
  <p:clrMapOvr>
    <a:masterClrMapping/>
  </p:clrMapOvr>
  <p:transition>
    <p:rand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4028BA3-120A-607B-54F8-7F11ED4D7A0C}"/>
              </a:ext>
            </a:extLst>
          </p:cNvPr>
          <p:cNvSpPr txBox="1"/>
          <p:nvPr/>
        </p:nvSpPr>
        <p:spPr>
          <a:xfrm>
            <a:off x="197224" y="186360"/>
            <a:ext cx="11474824" cy="5955476"/>
          </a:xfrm>
          <a:prstGeom prst="rect">
            <a:avLst/>
          </a:prstGeom>
          <a:noFill/>
        </p:spPr>
        <p:txBody>
          <a:bodyPr wrap="square">
            <a:spAutoFit/>
          </a:bodyPr>
          <a:lstStyle/>
          <a:p>
            <a:pPr marR="17780" algn="just">
              <a:spcAft>
                <a:spcPts val="1000"/>
              </a:spcAft>
            </a:pPr>
            <a:r>
              <a:rPr lang="en-IN" b="1" dirty="0">
                <a:latin typeface="Times New Roman" panose="02020603050405020304" pitchFamily="18" charset="0"/>
                <a:ea typeface="Calibri" panose="020F0502020204030204" pitchFamily="34" charset="0"/>
                <a:cs typeface="Times New Roman" panose="02020603050405020304" pitchFamily="18" charset="0"/>
              </a:rPr>
              <a:t>REFERENCES</a:t>
            </a:r>
          </a:p>
          <a:p>
            <a:pPr marR="17780" algn="just">
              <a:spcAft>
                <a:spcPts val="1000"/>
              </a:spcAft>
            </a:pPr>
            <a:r>
              <a:rPr lang="en-IN" dirty="0">
                <a:latin typeface="Times New Roman" panose="02020603050405020304" pitchFamily="18" charset="0"/>
                <a:ea typeface="Calibri" panose="020F0502020204030204" pitchFamily="34" charset="0"/>
                <a:cs typeface="Times New Roman" panose="02020603050405020304" pitchFamily="18" charset="0"/>
              </a:rPr>
              <a:t>1.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Afchar</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D., Nozick, V., Yamagishi, J., &amp; Echizen, I. (2018).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Mesonet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 compact facial video forgery detection network. Paper presented at the 2018 IEEE International Workshop on Information Forensics and Security (WIFS).</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R="17780" algn="just">
              <a:spcAft>
                <a:spcPts val="1000"/>
              </a:spcAft>
            </a:pPr>
            <a:r>
              <a:rPr lang="en-IN" dirty="0">
                <a:latin typeface="Times New Roman" panose="02020603050405020304" pitchFamily="18" charset="0"/>
                <a:ea typeface="Calibri" panose="020F0502020204030204" pitchFamily="34" charset="0"/>
                <a:cs typeface="Times New Roman" panose="02020603050405020304" pitchFamily="18" charset="0"/>
              </a:rPr>
              <a:t>2.</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Ahmed, I., Ahmad, M., Rodrigues, J. J., &amp; Jeon, G. (2021). Edge computing-based person detection system for top view surveillance: Using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CenterNet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with transfer learning. Applied Soft Computing, 107, 107489.</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R="17780" algn="just">
              <a:spcAft>
                <a:spcPts val="1000"/>
              </a:spcAft>
            </a:pPr>
            <a:r>
              <a:rPr lang="en-IN" dirty="0">
                <a:latin typeface="Times New Roman" panose="02020603050405020304" pitchFamily="18" charset="0"/>
                <a:ea typeface="Calibri" panose="020F0502020204030204" pitchFamily="34" charset="0"/>
                <a:cs typeface="Times New Roman" panose="02020603050405020304" pitchFamily="18" charset="0"/>
              </a:rPr>
              <a:t>3.</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Y. Mirsky and W. Lee, The creation and detection of deep fakes: A survey, ACM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Comput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Surv</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vol. 54, no. 1, pp. 141, Jan. 2022.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R="17780" algn="just">
              <a:spcAft>
                <a:spcPts val="1000"/>
              </a:spcAft>
            </a:pPr>
            <a:r>
              <a:rPr lang="en-IN" dirty="0">
                <a:latin typeface="Times New Roman" panose="02020603050405020304" pitchFamily="18" charset="0"/>
                <a:ea typeface="Calibri" panose="020F0502020204030204" pitchFamily="34" charset="0"/>
                <a:cs typeface="Times New Roman" panose="02020603050405020304" pitchFamily="18" charset="0"/>
              </a:rPr>
              <a:t>4.</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M.Masood,M.Nawaz,K.M.Malik,A.Javed,andA.Irtaza, Deepfakes generation and detection: State-of-the-art, open challenges,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countermea</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sures, and way forward, 2021, arXiv:2103.00484.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R="17780" algn="just">
              <a:spcAft>
                <a:spcPts val="1000"/>
              </a:spcAft>
            </a:pPr>
            <a:r>
              <a:rPr lang="en-IN" dirty="0">
                <a:latin typeface="Times New Roman" panose="02020603050405020304" pitchFamily="18" charset="0"/>
                <a:ea typeface="Calibri" panose="020F0502020204030204" pitchFamily="34" charset="0"/>
                <a:cs typeface="Times New Roman" panose="02020603050405020304" pitchFamily="18" charset="0"/>
              </a:rPr>
              <a:t>5.</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R.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Tolosana</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R. Vera-Rodriguez, J.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Fierrez</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 Morales, and  Deepfakes and beyond: A survey of face manipulation and detection, Inf. Fusion, vol. 64, pp. 131148, Dec. 2020.</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R="17780" algn="just">
              <a:spcAft>
                <a:spcPts val="1000"/>
              </a:spcAft>
            </a:pPr>
            <a:r>
              <a:rPr lang="en-IN" dirty="0">
                <a:latin typeface="Times New Roman" panose="02020603050405020304" pitchFamily="18" charset="0"/>
                <a:ea typeface="Calibri" panose="020F0502020204030204" pitchFamily="34" charset="0"/>
                <a:cs typeface="Times New Roman" panose="02020603050405020304" pitchFamily="18" charset="0"/>
              </a:rPr>
              <a:t>6.</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An Overview of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ResNet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and its Variants : Vision and Pattern Recognition, pages 5967–5976, July 2017. Honolulu, HI.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R="17780" algn="just">
              <a:spcAft>
                <a:spcPts val="1000"/>
              </a:spcAft>
            </a:pPr>
            <a:r>
              <a:rPr lang="en-IN" dirty="0">
                <a:latin typeface="Times New Roman" panose="02020603050405020304" pitchFamily="18" charset="0"/>
                <a:ea typeface="Calibri" panose="020F0502020204030204" pitchFamily="34" charset="0"/>
                <a:cs typeface="Times New Roman" panose="02020603050405020304" pitchFamily="18" charset="0"/>
              </a:rPr>
              <a:t>7. </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R. Raghavendra, Kiran B. Raja, Sushma Venkatesh, and Christoph Busch, “Transferable deep-CNN features for detecting digital and print-scanned morphed face images,” in CVPRW. IEEE, 2017.</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R="17780" algn="just">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dirty="0">
                <a:latin typeface="Times New Roman" panose="02020603050405020304" pitchFamily="18" charset="0"/>
                <a:ea typeface="Calibri" panose="020F0502020204030204" pitchFamily="34" charset="0"/>
                <a:cs typeface="Times New Roman" panose="02020603050405020304" pitchFamily="18" charset="0"/>
              </a:rPr>
              <a:t>8.</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Tiago de Freitas Pereira,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Andr´e</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Anjos,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Jos´e</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Mario De Martino, and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S´ebastien</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Marcel, “Can face anti spoofing countermeasures in a real world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scenario?,”in</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ICB. IEEE, 2013.</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R="17780" algn="just">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(ICME). IEEE, 2020, pp. 1–6.47, no. 9, pp. 2825–2838, 2014.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43286372"/>
      </p:ext>
    </p:extLst>
  </p:cSld>
  <p:clrMapOvr>
    <a:masterClrMapping/>
  </p:clrMapOvr>
  <p:transition>
    <p:rand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4A2567-C7BF-496E-9591-01EA830CBB54}"/>
              </a:ext>
            </a:extLst>
          </p:cNvPr>
          <p:cNvSpPr txBox="1"/>
          <p:nvPr/>
        </p:nvSpPr>
        <p:spPr>
          <a:xfrm>
            <a:off x="185530" y="331304"/>
            <a:ext cx="11661913" cy="584775"/>
          </a:xfrm>
          <a:prstGeom prst="rect">
            <a:avLst/>
          </a:prstGeom>
          <a:noFill/>
        </p:spPr>
        <p:txBody>
          <a:bodyPr wrap="square" rtlCol="0">
            <a:spAutoFit/>
          </a:bodyPr>
          <a:lstStyle/>
          <a:p>
            <a:pPr marL="457200" indent="-457200" algn="ctr">
              <a:buFont typeface="Wingdings" panose="05000000000000000000" pitchFamily="2" charset="2"/>
              <a:buChar char="q"/>
            </a:pPr>
            <a:r>
              <a:rPr lang="en-US" sz="3200" b="1" dirty="0"/>
              <a:t>Introduction</a:t>
            </a:r>
            <a:endParaRPr lang="en-US" sz="3000" b="1"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BD7E9708-0639-48DC-9EE3-498B3466DB2C}"/>
              </a:ext>
            </a:extLst>
          </p:cNvPr>
          <p:cNvSpPr/>
          <p:nvPr/>
        </p:nvSpPr>
        <p:spPr>
          <a:xfrm>
            <a:off x="460776" y="1440494"/>
            <a:ext cx="5344112" cy="523220"/>
          </a:xfrm>
          <a:prstGeom prst="rect">
            <a:avLst/>
          </a:prstGeom>
        </p:spPr>
        <p:txBody>
          <a:bodyPr wrap="square">
            <a:spAutoFit/>
          </a:bodyPr>
          <a:lstStyle/>
          <a:p>
            <a:r>
              <a:rPr lang="en-US" sz="2800" dirty="0">
                <a:latin typeface="Times New Roman" panose="02020603050405020304" pitchFamily="18" charset="0"/>
                <a:cs typeface="Times New Roman" panose="02020603050405020304" pitchFamily="18" charset="0"/>
              </a:rPr>
              <a:t> </a:t>
            </a:r>
            <a:endParaRPr lang="en-US" sz="2800" b="0" i="0" dirty="0">
              <a:effectLst/>
              <a:latin typeface="Times New Roman" panose="02020603050405020304" pitchFamily="18" charset="0"/>
              <a:cs typeface="Times New Roman" panose="02020603050405020304" pitchFamily="18" charset="0"/>
            </a:endParaRPr>
          </a:p>
        </p:txBody>
      </p:sp>
      <p:pic>
        <p:nvPicPr>
          <p:cNvPr id="1028" name="Picture 4" descr="Image result for deepfak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7435" y="1590793"/>
            <a:ext cx="4420925" cy="40916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C2037EC-1F27-A2E1-A89B-C8B858DDCE21}"/>
              </a:ext>
            </a:extLst>
          </p:cNvPr>
          <p:cNvSpPr txBox="1"/>
          <p:nvPr/>
        </p:nvSpPr>
        <p:spPr>
          <a:xfrm>
            <a:off x="528918" y="1501146"/>
            <a:ext cx="6096000" cy="4524315"/>
          </a:xfrm>
          <a:prstGeom prst="rect">
            <a:avLst/>
          </a:prstGeom>
          <a:noFill/>
        </p:spPr>
        <p:txBody>
          <a:bodyPr wrap="square">
            <a:spAutoFit/>
          </a:bodyPr>
          <a:lstStyle/>
          <a:p>
            <a:pPr marL="0" indent="0" algn="just" defTabSz="12700">
              <a:spcBef>
                <a:spcPts val="0"/>
              </a:spcBef>
              <a:buClrTx/>
              <a:buSz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096">
                <a:solidFill>
                  <a:srgbClr val="000000"/>
                </a:solidFill>
              </a:defRPr>
            </a:pPr>
            <a:r>
              <a:rPr lang="en-US" sz="1800" dirty="0"/>
              <a:t> Our project aims to develop a cutting-edge system for detecting deep fake videos by leveraging the powerful capabilities of Long Short-Term Memory (LSTM) networks and the </a:t>
            </a:r>
            <a:r>
              <a:rPr lang="en-US" sz="1800" dirty="0" err="1"/>
              <a:t>ResNext</a:t>
            </a:r>
            <a:r>
              <a:rPr lang="en-US" sz="1800" dirty="0"/>
              <a:t> architecture. Deep fake videos, which are synthetic media where a person in an existing image or video is replaced with someone else's likeness, have become increasingly sophisticated and challenging to detect. The widespread use of deep fake technology poses significant threats to privacy, security, and the integrity of information.</a:t>
            </a:r>
          </a:p>
          <a:p>
            <a:pPr marL="0" indent="0" algn="just" defTabSz="12700">
              <a:spcBef>
                <a:spcPts val="0"/>
              </a:spcBef>
              <a:buClrTx/>
              <a:buSz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096">
                <a:solidFill>
                  <a:srgbClr val="000000"/>
                </a:solidFill>
              </a:defRPr>
            </a:pPr>
            <a:endParaRPr lang="en-US" sz="1800" dirty="0"/>
          </a:p>
          <a:p>
            <a:pPr marL="0" indent="0" algn="just" defTabSz="12700">
              <a:spcBef>
                <a:spcPts val="0"/>
              </a:spcBef>
              <a:buClrTx/>
              <a:buSz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096">
                <a:solidFill>
                  <a:srgbClr val="000000"/>
                </a:solidFill>
              </a:defRPr>
            </a:pPr>
            <a:r>
              <a:rPr lang="en-US" sz="1800" dirty="0"/>
              <a:t>This project utilizes a high-level deep learning framework, to build an advanced deep fake video detection system. We employ the pre-trained ResNet50 model, renowned for its ability to extract features from images, combined with LSTM </a:t>
            </a:r>
            <a:r>
              <a:rPr lang="en-US" sz="1800" dirty="0" err="1"/>
              <a:t>networks,for</a:t>
            </a:r>
            <a:r>
              <a:rPr lang="en-US" sz="1800" dirty="0"/>
              <a:t> analyzing sequential data. By integrating these two powerful models, we aim to develop a robust system. </a:t>
            </a:r>
          </a:p>
        </p:txBody>
      </p:sp>
    </p:spTree>
    <p:extLst>
      <p:ext uri="{BB962C8B-B14F-4D97-AF65-F5344CB8AC3E}">
        <p14:creationId xmlns:p14="http://schemas.microsoft.com/office/powerpoint/2010/main" val="2710053431"/>
      </p:ext>
    </p:extLst>
  </p:cSld>
  <p:clrMapOvr>
    <a:masterClrMapping/>
  </p:clrMapOvr>
  <p:transition>
    <p:rand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709E16-010A-FB1A-1839-25294BD88D36}"/>
              </a:ext>
            </a:extLst>
          </p:cNvPr>
          <p:cNvSpPr txBox="1"/>
          <p:nvPr/>
        </p:nvSpPr>
        <p:spPr>
          <a:xfrm>
            <a:off x="1207438" y="2546704"/>
            <a:ext cx="10306026" cy="1841786"/>
          </a:xfrm>
          <a:prstGeom prst="rect">
            <a:avLst/>
          </a:prstGeom>
          <a:noFill/>
        </p:spPr>
        <p:txBody>
          <a:bodyPr wrap="none" rtlCol="0">
            <a:spAutoFit/>
          </a:bodyPr>
          <a:lstStyle/>
          <a:p>
            <a:pPr algn="just" defTabSz="1088136">
              <a:spcAft>
                <a:spcPts val="600"/>
              </a:spcAft>
            </a:pPr>
            <a:endParaRPr lang="en-US" sz="4284" b="1" kern="1200">
              <a:solidFill>
                <a:schemeClr val="tx1"/>
              </a:solidFill>
              <a:latin typeface="Times New Roman" panose="02020603050405020304" pitchFamily="18" charset="0"/>
              <a:ea typeface="+mn-ea"/>
              <a:cs typeface="Times New Roman" panose="02020603050405020304" pitchFamily="18" charset="0"/>
            </a:endParaRPr>
          </a:p>
          <a:p>
            <a:pPr algn="just" defTabSz="1088136">
              <a:spcAft>
                <a:spcPts val="600"/>
              </a:spcAft>
            </a:pPr>
            <a:r>
              <a:rPr lang="en-US" sz="4284" b="1" kern="1200">
                <a:solidFill>
                  <a:schemeClr val="tx1"/>
                </a:solidFill>
                <a:latin typeface="Times New Roman" panose="02020603050405020304" pitchFamily="18" charset="0"/>
                <a:ea typeface="+mn-ea"/>
                <a:cs typeface="Times New Roman" panose="02020603050405020304" pitchFamily="18" charset="0"/>
              </a:rPr>
              <a:t>Can we detect Deep fakes with naked eyes?</a:t>
            </a:r>
          </a:p>
          <a:p>
            <a:pPr>
              <a:spcAft>
                <a:spcPts val="600"/>
              </a:spcAft>
            </a:pPr>
            <a:endParaRPr lang="en-IN"/>
          </a:p>
        </p:txBody>
      </p:sp>
      <p:sp>
        <p:nvSpPr>
          <p:cNvPr id="3" name="Rectangle 2">
            <a:extLst>
              <a:ext uri="{FF2B5EF4-FFF2-40B4-BE49-F238E27FC236}">
                <a16:creationId xmlns:a16="http://schemas.microsoft.com/office/drawing/2014/main" id="{F0EF5BF8-F93A-E80D-671B-8C3592A95DF8}"/>
              </a:ext>
            </a:extLst>
          </p:cNvPr>
          <p:cNvSpPr/>
          <p:nvPr/>
        </p:nvSpPr>
        <p:spPr>
          <a:xfrm>
            <a:off x="743771" y="3527457"/>
            <a:ext cx="312059" cy="2117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949A7B0D-D62B-6DEB-3C14-5DF445313777}"/>
              </a:ext>
            </a:extLst>
          </p:cNvPr>
          <p:cNvSpPr/>
          <p:nvPr/>
        </p:nvSpPr>
        <p:spPr>
          <a:xfrm>
            <a:off x="643467" y="3633334"/>
            <a:ext cx="312059" cy="2117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36230857"/>
      </p:ext>
    </p:extLst>
  </p:cSld>
  <p:clrMapOvr>
    <a:masterClrMapping/>
  </p:clrMapOvr>
  <p:transition>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My Movie" descr="A collage of people in different poses&#10;&#10;Description automatically generated">
            <a:hlinkClick r:id="" action="ppaction://media"/>
            <a:extLst>
              <a:ext uri="{FF2B5EF4-FFF2-40B4-BE49-F238E27FC236}">
                <a16:creationId xmlns:a16="http://schemas.microsoft.com/office/drawing/2014/main" id="{5548C32B-B64D-0997-BA3D-EDC48E205172}"/>
              </a:ext>
            </a:extLst>
          </p:cNvPr>
          <p:cNvPicPr>
            <a:picLocks noChangeAspect="1"/>
          </p:cNvPicPr>
          <p:nvPr>
            <a:videoFile r:link="rId1"/>
            <p:extLst>
              <p:ext uri="{DAA4B4D4-6D71-4841-9C94-3DE7FCFB9230}">
                <p14:media xmlns:p14="http://schemas.microsoft.com/office/powerpoint/2010/main" r:embed="rId2">
                  <p14:trim end="178.3125"/>
                </p14:media>
              </p:ext>
            </p:extLst>
          </p:nvPr>
        </p:nvPicPr>
        <p:blipFill>
          <a:blip r:embed="rId4"/>
          <a:stretch>
            <a:fillRect/>
          </a:stretch>
        </p:blipFill>
        <p:spPr>
          <a:xfrm>
            <a:off x="643467" y="763161"/>
            <a:ext cx="9478540" cy="5331678"/>
          </a:xfrm>
          <a:prstGeom prst="rect">
            <a:avLst/>
          </a:prstGeom>
        </p:spPr>
      </p:pic>
    </p:spTree>
    <p:extLst>
      <p:ext uri="{BB962C8B-B14F-4D97-AF65-F5344CB8AC3E}">
        <p14:creationId xmlns:p14="http://schemas.microsoft.com/office/powerpoint/2010/main" val="2167977376"/>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mute="1">
                <p:cTn id="12" repeatCount="indefinite"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7B2763-7B83-67BC-B85C-45B849E69904}"/>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533143738"/>
      </p:ext>
    </p:extLst>
  </p:cSld>
  <p:clrMapOvr>
    <a:masterClrMapping/>
  </p:clrMapOvr>
  <p:transition>
    <p:rand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D430EE-1FAD-63F8-96E8-DD4982FFC31B}"/>
              </a:ext>
            </a:extLst>
          </p:cNvPr>
          <p:cNvSpPr txBox="1"/>
          <p:nvPr/>
        </p:nvSpPr>
        <p:spPr>
          <a:xfrm>
            <a:off x="696686" y="1401945"/>
            <a:ext cx="6096000" cy="3416320"/>
          </a:xfrm>
          <a:prstGeom prst="rect">
            <a:avLst/>
          </a:prstGeom>
          <a:noFill/>
        </p:spPr>
        <p:txBody>
          <a:bodyPr wrap="square">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Proliferation of Deepfake Content.</a:t>
            </a:r>
          </a:p>
          <a:p>
            <a:pPr marL="342900" indent="-342900">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Risks to Digital Information Integrity.</a:t>
            </a:r>
          </a:p>
          <a:p>
            <a:endParaRPr lang="en-IN"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Trust in Online Content.</a:t>
            </a:r>
          </a:p>
          <a:p>
            <a:pPr marL="342900" indent="-342900">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Recognition of Deepfakes' Potency.</a:t>
            </a:r>
          </a:p>
          <a:p>
            <a:pPr marL="342900" indent="-342900">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Impact on Society.</a:t>
            </a:r>
          </a:p>
        </p:txBody>
      </p:sp>
      <p:sp>
        <p:nvSpPr>
          <p:cNvPr id="5" name="TextBox 4">
            <a:extLst>
              <a:ext uri="{FF2B5EF4-FFF2-40B4-BE49-F238E27FC236}">
                <a16:creationId xmlns:a16="http://schemas.microsoft.com/office/drawing/2014/main" id="{45E88F3F-1FE7-4D6B-FEE4-2713369EDBB9}"/>
              </a:ext>
            </a:extLst>
          </p:cNvPr>
          <p:cNvSpPr txBox="1"/>
          <p:nvPr/>
        </p:nvSpPr>
        <p:spPr>
          <a:xfrm>
            <a:off x="597160" y="475861"/>
            <a:ext cx="3651384" cy="769441"/>
          </a:xfrm>
          <a:prstGeom prst="rect">
            <a:avLst/>
          </a:prstGeom>
          <a:noFill/>
        </p:spPr>
        <p:txBody>
          <a:bodyPr wrap="none" rtlCol="0">
            <a:spAutoFit/>
          </a:bodyPr>
          <a:lstStyle/>
          <a:p>
            <a:r>
              <a:rPr lang="en-IN" sz="4400" dirty="0">
                <a:latin typeface="Times New Roman" panose="02020603050405020304" pitchFamily="18" charset="0"/>
                <a:cs typeface="Times New Roman" panose="02020603050405020304" pitchFamily="18" charset="0"/>
              </a:rPr>
              <a:t>MOTIVATION</a:t>
            </a:r>
          </a:p>
        </p:txBody>
      </p:sp>
    </p:spTree>
    <p:extLst>
      <p:ext uri="{BB962C8B-B14F-4D97-AF65-F5344CB8AC3E}">
        <p14:creationId xmlns:p14="http://schemas.microsoft.com/office/powerpoint/2010/main" val="2636262317"/>
      </p:ext>
    </p:extLst>
  </p:cSld>
  <p:clrMapOvr>
    <a:masterClrMapping/>
  </p:clrMapOvr>
  <p:transition>
    <p:rand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388FEE9-9B37-7E28-A221-01073ABD5D48}"/>
              </a:ext>
            </a:extLst>
          </p:cNvPr>
          <p:cNvSpPr txBox="1">
            <a:spLocks/>
          </p:cNvSpPr>
          <p:nvPr/>
        </p:nvSpPr>
        <p:spPr>
          <a:xfrm>
            <a:off x="338408" y="-86257"/>
            <a:ext cx="4874111" cy="524486"/>
          </a:xfrm>
          <a:prstGeom prst="rect">
            <a:avLst/>
          </a:prstGeom>
        </p:spPr>
        <p:txBody>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b="1" u="sng">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Literature Survey </a:t>
            </a:r>
            <a:endParaRPr lang="en-US" sz="2800"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A5B471B4-35E0-1762-3A30-C4CFBB428BE2}"/>
              </a:ext>
            </a:extLst>
          </p:cNvPr>
          <p:cNvGraphicFramePr>
            <a:graphicFrameLocks noGrp="1"/>
          </p:cNvGraphicFramePr>
          <p:nvPr>
            <p:extLst>
              <p:ext uri="{D42A27DB-BD31-4B8C-83A1-F6EECF244321}">
                <p14:modId xmlns:p14="http://schemas.microsoft.com/office/powerpoint/2010/main" val="2954055532"/>
              </p:ext>
            </p:extLst>
          </p:nvPr>
        </p:nvGraphicFramePr>
        <p:xfrm>
          <a:off x="493973" y="715023"/>
          <a:ext cx="11422683" cy="5506162"/>
        </p:xfrm>
        <a:graphic>
          <a:graphicData uri="http://schemas.openxmlformats.org/drawingml/2006/table">
            <a:tbl>
              <a:tblPr firstRow="1" lastCol="1" bandRow="1" bandCol="1">
                <a:tableStyleId>{2D5ABB26-0587-4C30-8999-92F81FD0307C}</a:tableStyleId>
              </a:tblPr>
              <a:tblGrid>
                <a:gridCol w="581805">
                  <a:extLst>
                    <a:ext uri="{9D8B030D-6E8A-4147-A177-3AD203B41FA5}">
                      <a16:colId xmlns:a16="http://schemas.microsoft.com/office/drawing/2014/main" val="2440604615"/>
                    </a:ext>
                  </a:extLst>
                </a:gridCol>
                <a:gridCol w="1755388">
                  <a:extLst>
                    <a:ext uri="{9D8B030D-6E8A-4147-A177-3AD203B41FA5}">
                      <a16:colId xmlns:a16="http://schemas.microsoft.com/office/drawing/2014/main" val="987286213"/>
                    </a:ext>
                  </a:extLst>
                </a:gridCol>
                <a:gridCol w="1166934">
                  <a:extLst>
                    <a:ext uri="{9D8B030D-6E8A-4147-A177-3AD203B41FA5}">
                      <a16:colId xmlns:a16="http://schemas.microsoft.com/office/drawing/2014/main" val="2851692794"/>
                    </a:ext>
                  </a:extLst>
                </a:gridCol>
                <a:gridCol w="1176910">
                  <a:extLst>
                    <a:ext uri="{9D8B030D-6E8A-4147-A177-3AD203B41FA5}">
                      <a16:colId xmlns:a16="http://schemas.microsoft.com/office/drawing/2014/main" val="173797422"/>
                    </a:ext>
                  </a:extLst>
                </a:gridCol>
                <a:gridCol w="1778185">
                  <a:extLst>
                    <a:ext uri="{9D8B030D-6E8A-4147-A177-3AD203B41FA5}">
                      <a16:colId xmlns:a16="http://schemas.microsoft.com/office/drawing/2014/main" val="630469702"/>
                    </a:ext>
                  </a:extLst>
                </a:gridCol>
                <a:gridCol w="2520523">
                  <a:extLst>
                    <a:ext uri="{9D8B030D-6E8A-4147-A177-3AD203B41FA5}">
                      <a16:colId xmlns:a16="http://schemas.microsoft.com/office/drawing/2014/main" val="1749426752"/>
                    </a:ext>
                  </a:extLst>
                </a:gridCol>
                <a:gridCol w="2442938">
                  <a:extLst>
                    <a:ext uri="{9D8B030D-6E8A-4147-A177-3AD203B41FA5}">
                      <a16:colId xmlns:a16="http://schemas.microsoft.com/office/drawing/2014/main" val="2405170990"/>
                    </a:ext>
                  </a:extLst>
                </a:gridCol>
              </a:tblGrid>
              <a:tr h="714815">
                <a:tc>
                  <a:txBody>
                    <a:bodyPr/>
                    <a:lstStyle/>
                    <a:p>
                      <a:r>
                        <a:rPr lang="en-IN" sz="1400" b="0" dirty="0"/>
                        <a:t>SL</a:t>
                      </a:r>
                    </a:p>
                    <a:p>
                      <a:r>
                        <a:rPr lang="en-IN" sz="1400" b="0" dirty="0"/>
                        <a:t>NO</a:t>
                      </a:r>
                      <a:endParaRPr lang="en-IN" sz="14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dirty="0"/>
                        <a:t>Title of the article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b="0" dirty="0"/>
                        <a:t>Reference              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b="0" dirty="0"/>
                        <a:t>Published Year</a:t>
                      </a:r>
                      <a:endParaRPr lang="en-IN" sz="14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b="0" dirty="0" err="1"/>
                        <a:t>Author,Published</a:t>
                      </a:r>
                      <a:r>
                        <a:rPr lang="en-IN" sz="1400" b="0" dirty="0"/>
                        <a:t> by</a:t>
                      </a:r>
                      <a:endParaRPr lang="en-IN" sz="14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b="0" dirty="0"/>
                        <a:t>Abstract</a:t>
                      </a:r>
                      <a:endParaRPr lang="en-IN" sz="14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b="0" dirty="0"/>
                        <a:t>Inference</a:t>
                      </a:r>
                      <a:endParaRPr lang="en-IN" sz="14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3015891"/>
                  </a:ext>
                </a:extLst>
              </a:tr>
              <a:tr h="4425587">
                <a:tc>
                  <a:txBody>
                    <a:bodyPr/>
                    <a:lstStyle/>
                    <a:p>
                      <a:r>
                        <a:rPr lang="en-IN"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t>Deepfake Video Detection Using Convolutional Neural Network</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2020</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IN" sz="1600" dirty="0"/>
                        <a:t>Aarti </a:t>
                      </a:r>
                      <a:r>
                        <a:rPr lang="en-IN" sz="1600" dirty="0" err="1"/>
                        <a:t>Karandikar</a:t>
                      </a:r>
                      <a:r>
                        <a:rPr lang="en-IN" sz="1600" dirty="0"/>
                        <a:t>, </a:t>
                      </a:r>
                      <a:r>
                        <a:rPr lang="en-IN" sz="1600" dirty="0" err="1"/>
                        <a:t>Vedita</a:t>
                      </a:r>
                      <a:r>
                        <a:rPr lang="en-IN" sz="1600" dirty="0"/>
                        <a:t> Deshpande, Sanjana Singh</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600" dirty="0"/>
                        <a:t>This paper proposes a deep learning model for detecting deepfake videos by analyzing frames to identify inconsistencies in facial features, compression rates, and introduced discrepancies. Leveraging convolutional neural networks and transfer learning, the model is trained on a dataset specifically curated for deepfake forensics, enabling accurate detection of manipulated content.</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a:t>
                      </a:r>
                      <a:r>
                        <a:rPr lang="en-IN" sz="1600" b="0" dirty="0"/>
                        <a:t>Deepfake videos, a product of sophisticated AI, present significant societal risks, requiring detection methods. The proposed solution utilizes deep learning to </a:t>
                      </a:r>
                      <a:r>
                        <a:rPr lang="en-IN" sz="1600" b="0" dirty="0" err="1"/>
                        <a:t>analyze</a:t>
                      </a:r>
                      <a:r>
                        <a:rPr lang="en-IN" sz="1600" b="0" dirty="0"/>
                        <a:t> video frames, identifying inconsistencies and leveraging CNNs trained on datasets like "Celeb-DF" for improved detection accuracy.</a:t>
                      </a:r>
                      <a:endParaRPr lang="en-IN" sz="16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6531143"/>
                  </a:ext>
                </a:extLst>
              </a:tr>
              <a:tr h="345575">
                <a:tc gridSpan="7">
                  <a:txBody>
                    <a:bodyPr/>
                    <a:lstStyle/>
                    <a:p>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IN" dirty="0"/>
                    </a:p>
                  </a:txBody>
                  <a:tcPr>
                    <a:lnB w="12700" cmpd="sng">
                      <a:noFill/>
                    </a:lnB>
                    <a:solidFill>
                      <a:schemeClr val="bg1"/>
                    </a:solidFill>
                  </a:tcPr>
                </a:tc>
                <a:tc hMerge="1">
                  <a:txBody>
                    <a:bodyPr/>
                    <a:lstStyle/>
                    <a:p>
                      <a:endParaRPr lang="en-IN" dirty="0"/>
                    </a:p>
                  </a:txBody>
                  <a:tcPr>
                    <a:solidFill>
                      <a:schemeClr val="bg1"/>
                    </a:solidFill>
                  </a:tcPr>
                </a:tc>
                <a:tc hMerge="1">
                  <a:txBody>
                    <a:bodyPr/>
                    <a:lstStyle/>
                    <a:p>
                      <a:endParaRPr lang="en-IN" dirty="0"/>
                    </a:p>
                  </a:txBody>
                  <a:tcPr>
                    <a:solidFill>
                      <a:schemeClr val="bg1"/>
                    </a:solidFill>
                  </a:tcPr>
                </a:tc>
                <a:tc hMerge="1">
                  <a:txBody>
                    <a:bodyPr/>
                    <a:lstStyle/>
                    <a:p>
                      <a:endParaRPr lang="en-IN" dirty="0"/>
                    </a:p>
                  </a:txBody>
                  <a:tcPr>
                    <a:solidFill>
                      <a:schemeClr val="bg1"/>
                    </a:solidFill>
                  </a:tcPr>
                </a:tc>
                <a:tc hMerge="1">
                  <a:txBody>
                    <a:bodyPr/>
                    <a:lstStyle/>
                    <a:p>
                      <a:endParaRPr lang="en-IN" dirty="0"/>
                    </a:p>
                  </a:txBody>
                  <a:tcPr>
                    <a:solidFill>
                      <a:schemeClr val="bg1"/>
                    </a:solidFill>
                  </a:tcPr>
                </a:tc>
                <a:tc hMerge="1">
                  <a:txBody>
                    <a:bodyPr/>
                    <a:lstStyle/>
                    <a:p>
                      <a:endParaRPr lang="en-IN" dirty="0"/>
                    </a:p>
                  </a:txBody>
                  <a:tcPr>
                    <a:solidFill>
                      <a:schemeClr val="bg1"/>
                    </a:solidFill>
                  </a:tcPr>
                </a:tc>
                <a:extLst>
                  <a:ext uri="{0D108BD9-81ED-4DB2-BD59-A6C34878D82A}">
                    <a16:rowId xmlns:a16="http://schemas.microsoft.com/office/drawing/2014/main" val="1899565474"/>
                  </a:ext>
                </a:extLst>
              </a:tr>
            </a:tbl>
          </a:graphicData>
        </a:graphic>
      </p:graphicFrame>
      <p:sp>
        <p:nvSpPr>
          <p:cNvPr id="7" name="Slide Number Placeholder 4">
            <a:extLst>
              <a:ext uri="{FF2B5EF4-FFF2-40B4-BE49-F238E27FC236}">
                <a16:creationId xmlns:a16="http://schemas.microsoft.com/office/drawing/2014/main" id="{9D07D25F-F4D7-FF15-554F-0B9038827954}"/>
              </a:ext>
            </a:extLst>
          </p:cNvPr>
          <p:cNvSpPr txBox="1">
            <a:spLocks/>
          </p:cNvSpPr>
          <p:nvPr/>
        </p:nvSpPr>
        <p:spPr>
          <a:xfrm>
            <a:off x="10709987" y="5777852"/>
            <a:ext cx="653143"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3224091728"/>
      </p:ext>
    </p:extLst>
  </p:cSld>
  <p:clrMapOvr>
    <a:masterClrMapping/>
  </p:clrMapOvr>
  <p:transition>
    <p:rand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1377CAE-7693-2143-5A82-2F4F5D55838D}"/>
              </a:ext>
            </a:extLst>
          </p:cNvPr>
          <p:cNvGraphicFramePr>
            <a:graphicFrameLocks noGrp="1"/>
          </p:cNvGraphicFramePr>
          <p:nvPr>
            <p:extLst>
              <p:ext uri="{D42A27DB-BD31-4B8C-83A1-F6EECF244321}">
                <p14:modId xmlns:p14="http://schemas.microsoft.com/office/powerpoint/2010/main" val="976605685"/>
              </p:ext>
            </p:extLst>
          </p:nvPr>
        </p:nvGraphicFramePr>
        <p:xfrm>
          <a:off x="278364" y="0"/>
          <a:ext cx="11635272" cy="6278880"/>
        </p:xfrm>
        <a:graphic>
          <a:graphicData uri="http://schemas.openxmlformats.org/drawingml/2006/table">
            <a:tbl>
              <a:tblPr firstRow="1" bandRow="1">
                <a:tableStyleId>{2D5ABB26-0587-4C30-8999-92F81FD0307C}</a:tableStyleId>
              </a:tblPr>
              <a:tblGrid>
                <a:gridCol w="463926">
                  <a:extLst>
                    <a:ext uri="{9D8B030D-6E8A-4147-A177-3AD203B41FA5}">
                      <a16:colId xmlns:a16="http://schemas.microsoft.com/office/drawing/2014/main" val="745413433"/>
                    </a:ext>
                  </a:extLst>
                </a:gridCol>
                <a:gridCol w="2607267">
                  <a:extLst>
                    <a:ext uri="{9D8B030D-6E8A-4147-A177-3AD203B41FA5}">
                      <a16:colId xmlns:a16="http://schemas.microsoft.com/office/drawing/2014/main" val="613682943"/>
                    </a:ext>
                  </a:extLst>
                </a:gridCol>
                <a:gridCol w="463927">
                  <a:extLst>
                    <a:ext uri="{9D8B030D-6E8A-4147-A177-3AD203B41FA5}">
                      <a16:colId xmlns:a16="http://schemas.microsoft.com/office/drawing/2014/main" val="4084887315"/>
                    </a:ext>
                  </a:extLst>
                </a:gridCol>
                <a:gridCol w="797953">
                  <a:extLst>
                    <a:ext uri="{9D8B030D-6E8A-4147-A177-3AD203B41FA5}">
                      <a16:colId xmlns:a16="http://schemas.microsoft.com/office/drawing/2014/main" val="759016031"/>
                    </a:ext>
                  </a:extLst>
                </a:gridCol>
                <a:gridCol w="2050555">
                  <a:extLst>
                    <a:ext uri="{9D8B030D-6E8A-4147-A177-3AD203B41FA5}">
                      <a16:colId xmlns:a16="http://schemas.microsoft.com/office/drawing/2014/main" val="4092604301"/>
                    </a:ext>
                  </a:extLst>
                </a:gridCol>
                <a:gridCol w="2792837">
                  <a:extLst>
                    <a:ext uri="{9D8B030D-6E8A-4147-A177-3AD203B41FA5}">
                      <a16:colId xmlns:a16="http://schemas.microsoft.com/office/drawing/2014/main" val="933410980"/>
                    </a:ext>
                  </a:extLst>
                </a:gridCol>
                <a:gridCol w="2458807">
                  <a:extLst>
                    <a:ext uri="{9D8B030D-6E8A-4147-A177-3AD203B41FA5}">
                      <a16:colId xmlns:a16="http://schemas.microsoft.com/office/drawing/2014/main" val="1896899309"/>
                    </a:ext>
                  </a:extLst>
                </a:gridCol>
              </a:tblGrid>
              <a:tr h="3061386">
                <a:tc>
                  <a:txBody>
                    <a:bodyPr/>
                    <a:lstStyle/>
                    <a:p>
                      <a:r>
                        <a:rPr lang="en-IN"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600" b="0" kern="1200" dirty="0">
                          <a:solidFill>
                            <a:schemeClr val="tx1"/>
                          </a:solidFill>
                          <a:effectLst/>
                          <a:latin typeface="Times New Roman" panose="02020603050405020304" pitchFamily="18" charset="0"/>
                          <a:ea typeface="+mn-ea"/>
                          <a:cs typeface="Times New Roman" panose="02020603050405020304" pitchFamily="18" charset="0"/>
                        </a:rPr>
                        <a:t>Detecting Deepfakes Without Seeing Any</a:t>
                      </a:r>
                    </a:p>
                    <a:p>
                      <a:endParaRPr lang="en-IN" sz="1800" kern="1200" dirty="0">
                        <a:solidFill>
                          <a:schemeClr val="tx1"/>
                        </a:solidFill>
                        <a:effectLst/>
                        <a:latin typeface="+mn-lt"/>
                        <a:ea typeface="+mn-ea"/>
                        <a:cs typeface="+mn-cs"/>
                      </a:endParaRPr>
                    </a:p>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2023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600" kern="1200" dirty="0">
                          <a:solidFill>
                            <a:schemeClr val="tx1"/>
                          </a:solidFill>
                          <a:effectLst/>
                          <a:latin typeface="+mn-lt"/>
                          <a:ea typeface="+mn-ea"/>
                          <a:cs typeface="+mn-cs"/>
                        </a:rPr>
                        <a:t>Tal Reiss Bar Cavia </a:t>
                      </a:r>
                      <a:r>
                        <a:rPr lang="en-IN" sz="1600" kern="1200" dirty="0" err="1">
                          <a:solidFill>
                            <a:schemeClr val="tx1"/>
                          </a:solidFill>
                          <a:effectLst/>
                          <a:latin typeface="+mn-lt"/>
                          <a:ea typeface="+mn-ea"/>
                          <a:cs typeface="+mn-cs"/>
                        </a:rPr>
                        <a:t>YedidHoshen</a:t>
                      </a:r>
                      <a:r>
                        <a:rPr lang="en-IN" sz="1600" kern="1200" dirty="0">
                          <a:solidFill>
                            <a:schemeClr val="tx1"/>
                          </a:solidFill>
                          <a:effectLst/>
                          <a:latin typeface="+mn-lt"/>
                          <a:ea typeface="+mn-ea"/>
                          <a:cs typeface="+mn-cs"/>
                        </a:rPr>
                        <a:t>.</a:t>
                      </a:r>
                    </a:p>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Times New Roman" panose="02020603050405020304" pitchFamily="18" charset="0"/>
                          <a:cs typeface="Times New Roman" panose="02020603050405020304" pitchFamily="18" charset="0"/>
                        </a:rPr>
                        <a:t>Deepfake attacks involve false claims about identity or actions, making traditional detection methods ineffective against new attacks. FACTOR, a fact-checking approach, compares these claims with observed media, requiring no prior training and achieving superior accuracy.</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Times New Roman" panose="02020603050405020304" pitchFamily="18" charset="0"/>
                          <a:cs typeface="Times New Roman" panose="02020603050405020304" pitchFamily="18" charset="0"/>
                        </a:rPr>
                        <a:t>FACTOR's fact-checking approach effectively detects deepfakes by comparing claimed facts with the actual media, overcoming the limitations of traditional methods against new attack types. This technique requires no prior training and achieves higher accuracy, offering a robust solution for identifying deepfake content.</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8157002"/>
                  </a:ext>
                </a:extLst>
              </a:tr>
              <a:tr h="2422488">
                <a:tc>
                  <a:txBody>
                    <a:bodyPr/>
                    <a:lstStyle/>
                    <a:p>
                      <a:r>
                        <a:rPr lang="en-IN"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IN" sz="1600" b="0" kern="1200" dirty="0">
                          <a:solidFill>
                            <a:schemeClr val="tx1"/>
                          </a:solidFill>
                          <a:effectLst/>
                          <a:latin typeface="Times New Roman" panose="02020603050405020304" pitchFamily="18" charset="0"/>
                          <a:ea typeface="+mn-ea"/>
                          <a:cs typeface="Times New Roman" panose="02020603050405020304" pitchFamily="18" charset="0"/>
                        </a:rPr>
                        <a:t>A novel approach</a:t>
                      </a:r>
                    </a:p>
                    <a:p>
                      <a:pPr marL="0" marR="0" lvl="0" indent="0" algn="just" defTabSz="457200" rtl="0" eaLnBrk="1" fontAlgn="auto" latinLnBrk="0" hangingPunct="1">
                        <a:lnSpc>
                          <a:spcPct val="100000"/>
                        </a:lnSpc>
                        <a:spcBef>
                          <a:spcPts val="0"/>
                        </a:spcBef>
                        <a:spcAft>
                          <a:spcPts val="0"/>
                        </a:spcAft>
                        <a:buClrTx/>
                        <a:buSzTx/>
                        <a:buFontTx/>
                        <a:buNone/>
                        <a:tabLst/>
                        <a:defRPr/>
                      </a:pPr>
                      <a:r>
                        <a:rPr lang="en-IN" sz="1600" b="0" kern="1200" dirty="0">
                          <a:solidFill>
                            <a:schemeClr val="tx1"/>
                          </a:solidFill>
                          <a:effectLst/>
                          <a:latin typeface="Times New Roman" panose="02020603050405020304" pitchFamily="18" charset="0"/>
                          <a:ea typeface="+mn-ea"/>
                          <a:cs typeface="Times New Roman" panose="02020603050405020304" pitchFamily="18" charset="0"/>
                        </a:rPr>
                        <a:t>for detecting deep fake videos using graph neural network</a:t>
                      </a:r>
                    </a:p>
                    <a:p>
                      <a:pPr algn="l"/>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2024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kern="1200" dirty="0">
                          <a:solidFill>
                            <a:schemeClr val="tx1"/>
                          </a:solidFill>
                          <a:effectLst/>
                          <a:latin typeface="+mn-lt"/>
                          <a:ea typeface="+mn-ea"/>
                          <a:cs typeface="+mn-cs"/>
                        </a:rPr>
                        <a:t>M. M. El‑</a:t>
                      </a:r>
                      <a:r>
                        <a:rPr lang="en-IN" sz="1400" kern="1200" dirty="0" err="1">
                          <a:solidFill>
                            <a:schemeClr val="tx1"/>
                          </a:solidFill>
                          <a:effectLst/>
                          <a:latin typeface="+mn-lt"/>
                          <a:ea typeface="+mn-ea"/>
                          <a:cs typeface="+mn-cs"/>
                        </a:rPr>
                        <a:t>gayar</a:t>
                      </a:r>
                      <a:r>
                        <a:rPr lang="en-IN" sz="1400" kern="1200" dirty="0">
                          <a:solidFill>
                            <a:schemeClr val="tx1"/>
                          </a:solidFill>
                          <a:effectLst/>
                          <a:latin typeface="+mn-lt"/>
                          <a:ea typeface="+mn-ea"/>
                          <a:cs typeface="+mn-cs"/>
                        </a:rPr>
                        <a:t>, Mohamed </a:t>
                      </a:r>
                      <a:r>
                        <a:rPr lang="en-IN" sz="1400" kern="1200" dirty="0" err="1">
                          <a:solidFill>
                            <a:schemeClr val="tx1"/>
                          </a:solidFill>
                          <a:effectLst/>
                          <a:latin typeface="+mn-lt"/>
                          <a:ea typeface="+mn-ea"/>
                          <a:cs typeface="+mn-cs"/>
                        </a:rPr>
                        <a:t>Abouhawwash</a:t>
                      </a:r>
                      <a:r>
                        <a:rPr lang="en-IN" sz="1400" kern="1200" dirty="0">
                          <a:solidFill>
                            <a:schemeClr val="tx1"/>
                          </a:solidFill>
                          <a:effectLst/>
                          <a:latin typeface="+mn-lt"/>
                          <a:ea typeface="+mn-ea"/>
                          <a:cs typeface="+mn-cs"/>
                        </a:rPr>
                        <a:t>, S. S. Askar And Sara </a:t>
                      </a:r>
                      <a:r>
                        <a:rPr lang="en-IN" sz="1400" kern="1200" dirty="0" err="1">
                          <a:solidFill>
                            <a:schemeClr val="tx1"/>
                          </a:solidFill>
                          <a:effectLst/>
                          <a:latin typeface="+mn-lt"/>
                          <a:ea typeface="+mn-ea"/>
                          <a:cs typeface="+mn-cs"/>
                        </a:rPr>
                        <a:t>Sweidan</a:t>
                      </a:r>
                      <a:r>
                        <a:rPr lang="en-IN" sz="1400" kern="1200" dirty="0">
                          <a:solidFill>
                            <a:schemeClr val="tx1"/>
                          </a:solidFill>
                          <a:effectLst/>
                          <a:latin typeface="+mn-lt"/>
                          <a:ea typeface="+mn-ea"/>
                          <a:cs typeface="+mn-cs"/>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IN" sz="1600" b="0" dirty="0">
                          <a:latin typeface="Times New Roman" panose="02020603050405020304" pitchFamily="18" charset="0"/>
                          <a:cs typeface="Times New Roman" panose="02020603050405020304" pitchFamily="18" charset="0"/>
                        </a:rPr>
                        <a:t>Deep fake technology poses significant social and security risks, necessitating advanced detection techniques as traditional methods lag behind. This paper introduces an enhanced deep fake detection approach using graph neural networks (GNN), combining a graph convolution network stream and a four-block CNN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Times New Roman" panose="02020603050405020304" pitchFamily="18" charset="0"/>
                          <a:cs typeface="Times New Roman" panose="02020603050405020304" pitchFamily="18" charset="0"/>
                        </a:rPr>
                        <a:t>Deep fake technology presents significant challenges, requiring advanced detection methods beyond traditional techniques. This paper's proposed approach using graph neural networks (GNN) and a CNN stream demonstrates high accuracy in detecting deep fakes.  </a:t>
                      </a:r>
                      <a:endParaRPr lang="en-IN" sz="16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91889501"/>
                  </a:ext>
                </a:extLst>
              </a:tr>
            </a:tbl>
          </a:graphicData>
        </a:graphic>
      </p:graphicFrame>
    </p:spTree>
    <p:extLst>
      <p:ext uri="{BB962C8B-B14F-4D97-AF65-F5344CB8AC3E}">
        <p14:creationId xmlns:p14="http://schemas.microsoft.com/office/powerpoint/2010/main" val="172108387"/>
      </p:ext>
    </p:extLst>
  </p:cSld>
  <p:clrMapOvr>
    <a:masterClrMapping/>
  </p:clrMapOvr>
  <p:transition>
    <p:random/>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2095</TotalTime>
  <Words>1805</Words>
  <Application>Microsoft Office PowerPoint</Application>
  <PresentationFormat>Widescreen</PresentationFormat>
  <Paragraphs>162</Paragraphs>
  <Slides>22</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Calibri Light</vt:lpstr>
      <vt:lpstr>Eurostile BQ</vt:lpstr>
      <vt:lpstr>Open Sans</vt:lpstr>
      <vt:lpstr>Times New Roman</vt:lpstr>
      <vt:lpstr>Wingdings</vt:lpstr>
      <vt:lpstr>Office Theme</vt:lpstr>
      <vt:lpstr>PowerPoint Presentation</vt:lpstr>
      <vt:lpstr> 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Abhijit Jadhav</dc:creator>
  <cp:lastModifiedBy>Rithesh d j</cp:lastModifiedBy>
  <cp:revision>64</cp:revision>
  <dcterms:created xsi:type="dcterms:W3CDTF">2020-04-12T09:19:27Z</dcterms:created>
  <dcterms:modified xsi:type="dcterms:W3CDTF">2024-07-05T17:31:26Z</dcterms:modified>
</cp:coreProperties>
</file>

<file path=docProps/thumbnail.jpeg>
</file>